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10" r:id="rId3"/>
    <p:sldId id="311" r:id="rId4"/>
    <p:sldId id="312" r:id="rId5"/>
    <p:sldId id="259" r:id="rId6"/>
    <p:sldId id="309" r:id="rId7"/>
    <p:sldId id="315" r:id="rId8"/>
    <p:sldId id="319" r:id="rId9"/>
    <p:sldId id="316" r:id="rId10"/>
    <p:sldId id="317" r:id="rId11"/>
    <p:sldId id="260" r:id="rId12"/>
    <p:sldId id="257" r:id="rId13"/>
    <p:sldId id="313" r:id="rId14"/>
    <p:sldId id="314" r:id="rId15"/>
    <p:sldId id="278" r:id="rId16"/>
    <p:sldId id="287" r:id="rId17"/>
    <p:sldId id="282" r:id="rId18"/>
    <p:sldId id="280" r:id="rId19"/>
    <p:sldId id="262" r:id="rId20"/>
    <p:sldId id="276" r:id="rId21"/>
    <p:sldId id="277" r:id="rId22"/>
    <p:sldId id="285" r:id="rId23"/>
    <p:sldId id="284" r:id="rId24"/>
    <p:sldId id="286" r:id="rId25"/>
    <p:sldId id="263" r:id="rId26"/>
    <p:sldId id="288" r:id="rId27"/>
    <p:sldId id="289" r:id="rId28"/>
    <p:sldId id="291" r:id="rId29"/>
    <p:sldId id="264" r:id="rId30"/>
    <p:sldId id="290" r:id="rId31"/>
    <p:sldId id="292" r:id="rId32"/>
    <p:sldId id="295" r:id="rId33"/>
    <p:sldId id="297" r:id="rId34"/>
    <p:sldId id="298" r:id="rId35"/>
    <p:sldId id="294" r:id="rId36"/>
    <p:sldId id="296" r:id="rId37"/>
    <p:sldId id="265" r:id="rId38"/>
    <p:sldId id="299" r:id="rId39"/>
    <p:sldId id="300" r:id="rId40"/>
    <p:sldId id="266" r:id="rId41"/>
    <p:sldId id="301" r:id="rId42"/>
    <p:sldId id="302" r:id="rId43"/>
    <p:sldId id="303" r:id="rId44"/>
    <p:sldId id="267" r:id="rId45"/>
    <p:sldId id="304" r:id="rId46"/>
    <p:sldId id="305" r:id="rId47"/>
    <p:sldId id="306" r:id="rId48"/>
    <p:sldId id="307" r:id="rId49"/>
    <p:sldId id="308" r:id="rId50"/>
    <p:sldId id="258" r:id="rId51"/>
    <p:sldId id="318" r:id="rId52"/>
    <p:sldId id="261" r:id="rId53"/>
    <p:sldId id="272" r:id="rId54"/>
    <p:sldId id="269" r:id="rId55"/>
    <p:sldId id="270" r:id="rId56"/>
    <p:sldId id="273" r:id="rId57"/>
    <p:sldId id="274" r:id="rId58"/>
    <p:sldId id="268" r:id="rId59"/>
    <p:sldId id="275" r:id="rId60"/>
    <p:sldId id="28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91026" autoAdjust="0"/>
  </p:normalViewPr>
  <p:slideViewPr>
    <p:cSldViewPr snapToGrid="0">
      <p:cViewPr varScale="1">
        <p:scale>
          <a:sx n="101" d="100"/>
          <a:sy n="101" d="100"/>
        </p:scale>
        <p:origin x="648"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B6CD7F-87A5-4A78-939D-5E474B159A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SG"/>
        </a:p>
      </dgm:t>
    </dgm:pt>
    <dgm:pt modelId="{B2B50EA8-C273-4BC4-88AB-78B6F03360B2}">
      <dgm:prSet custT="1"/>
      <dgm:spPr/>
      <dgm:t>
        <a:bodyPr/>
        <a:lstStyle/>
        <a:p>
          <a:r>
            <a:rPr lang="en-US" sz="1600" b="0" i="0" dirty="0"/>
            <a:t>soft_stock_mean_tvpl2_:20</a:t>
          </a:r>
          <a:endParaRPr lang="en-SG" sz="1600" dirty="0"/>
        </a:p>
      </dgm:t>
    </dgm:pt>
    <dgm:pt modelId="{5B8F1A70-5DD4-4144-8BDF-DDE815DC7EF9}" type="parTrans" cxnId="{BABF70D2-1081-4DE4-9514-C08E91D5666A}">
      <dgm:prSet/>
      <dgm:spPr/>
      <dgm:t>
        <a:bodyPr/>
        <a:lstStyle/>
        <a:p>
          <a:endParaRPr lang="en-SG"/>
        </a:p>
      </dgm:t>
    </dgm:pt>
    <dgm:pt modelId="{4352F232-AC8D-4DB8-9626-77AD9D46DB37}" type="sibTrans" cxnId="{BABF70D2-1081-4DE4-9514-C08E91D5666A}">
      <dgm:prSet/>
      <dgm:spPr/>
      <dgm:t>
        <a:bodyPr/>
        <a:lstStyle/>
        <a:p>
          <a:endParaRPr lang="en-SG"/>
        </a:p>
      </dgm:t>
    </dgm:pt>
    <dgm:pt modelId="{2A62D5F7-0C27-4101-876F-DF52F2A332A6}">
      <dgm:prSet custT="1"/>
      <dgm:spPr/>
      <dgm:t>
        <a:bodyPr/>
        <a:lstStyle/>
        <a:p>
          <a:r>
            <a:rPr lang="en-SG" sz="1200" b="0" i="0" dirty="0"/>
            <a:t>‘wap1_log_price_ret_volstock_mean_From_25’,</a:t>
          </a:r>
          <a:endParaRPr lang="en-SG" sz="1200" dirty="0"/>
        </a:p>
      </dgm:t>
    </dgm:pt>
    <dgm:pt modelId="{BB2918B8-FB40-4A6D-9186-5B870B8F87FD}" type="parTrans" cxnId="{5F7E230B-2CBD-42FA-A7A3-2EF91B5E7432}">
      <dgm:prSet/>
      <dgm:spPr/>
      <dgm:t>
        <a:bodyPr/>
        <a:lstStyle/>
        <a:p>
          <a:endParaRPr lang="en-SG"/>
        </a:p>
      </dgm:t>
    </dgm:pt>
    <dgm:pt modelId="{F094F7F9-FA4F-492D-B4FA-7FF3BF22D1E0}" type="sibTrans" cxnId="{5F7E230B-2CBD-42FA-A7A3-2EF91B5E7432}">
      <dgm:prSet/>
      <dgm:spPr/>
      <dgm:t>
        <a:bodyPr/>
        <a:lstStyle/>
        <a:p>
          <a:endParaRPr lang="en-SG"/>
        </a:p>
      </dgm:t>
    </dgm:pt>
    <dgm:pt modelId="{1612CCCF-BBEB-4126-A959-8D6AE4023694}">
      <dgm:prSet custT="1"/>
      <dgm:spPr/>
      <dgm:t>
        <a:bodyPr/>
        <a:lstStyle/>
        <a:p>
          <a:r>
            <a:rPr lang="en-SG" sz="1200" b="0" i="0" dirty="0"/>
            <a:t>‘wap1_log_price_ret_volstock_mean_From_20’,</a:t>
          </a:r>
          <a:endParaRPr lang="en-SG" sz="1200" dirty="0"/>
        </a:p>
      </dgm:t>
    </dgm:pt>
    <dgm:pt modelId="{10996419-FBDC-4864-AF4F-98835728AD9B}" type="parTrans" cxnId="{73C20467-C63E-42F1-930B-817B66F4F374}">
      <dgm:prSet/>
      <dgm:spPr/>
      <dgm:t>
        <a:bodyPr/>
        <a:lstStyle/>
        <a:p>
          <a:endParaRPr lang="en-SG"/>
        </a:p>
      </dgm:t>
    </dgm:pt>
    <dgm:pt modelId="{DD46284E-3B32-4170-B5DA-90726361731D}" type="sibTrans" cxnId="{73C20467-C63E-42F1-930B-817B66F4F374}">
      <dgm:prSet/>
      <dgm:spPr/>
      <dgm:t>
        <a:bodyPr/>
        <a:lstStyle/>
        <a:p>
          <a:endParaRPr lang="en-SG"/>
        </a:p>
      </dgm:t>
    </dgm:pt>
    <dgm:pt modelId="{DD00CE9B-2A1F-4ACD-80CF-F91FAB8DA30F}">
      <dgm:prSet custT="1"/>
      <dgm:spPr/>
      <dgm:t>
        <a:bodyPr/>
        <a:lstStyle/>
        <a:p>
          <a:r>
            <a:rPr lang="en-SG" sz="1200" b="0" i="0" dirty="0"/>
            <a:t>‘log_wap1_log_price_ret_vol’</a:t>
          </a:r>
          <a:endParaRPr lang="en-SG" sz="1200" dirty="0"/>
        </a:p>
      </dgm:t>
    </dgm:pt>
    <dgm:pt modelId="{4A2ECAA9-7882-48A4-987D-4BD167411AEC}" type="parTrans" cxnId="{05A952D7-253C-4A73-ADA9-D57B9E5071A3}">
      <dgm:prSet/>
      <dgm:spPr/>
      <dgm:t>
        <a:bodyPr/>
        <a:lstStyle/>
        <a:p>
          <a:endParaRPr lang="en-SG"/>
        </a:p>
      </dgm:t>
    </dgm:pt>
    <dgm:pt modelId="{E9A48227-A41C-42F1-97D5-7C2C7FE88C6C}" type="sibTrans" cxnId="{05A952D7-253C-4A73-ADA9-D57B9E5071A3}">
      <dgm:prSet/>
      <dgm:spPr/>
      <dgm:t>
        <a:bodyPr/>
        <a:lstStyle/>
        <a:p>
          <a:endParaRPr lang="en-SG"/>
        </a:p>
      </dgm:t>
    </dgm:pt>
    <dgm:pt modelId="{61A801D8-4000-49F2-AEF2-02EFF404017A}" type="pres">
      <dgm:prSet presAssocID="{5CB6CD7F-87A5-4A78-939D-5E474B159AA4}" presName="linear" presStyleCnt="0">
        <dgm:presLayoutVars>
          <dgm:animLvl val="lvl"/>
          <dgm:resizeHandles val="exact"/>
        </dgm:presLayoutVars>
      </dgm:prSet>
      <dgm:spPr/>
    </dgm:pt>
    <dgm:pt modelId="{6071CBED-BF6D-440D-B8B1-A448546668E7}" type="pres">
      <dgm:prSet presAssocID="{B2B50EA8-C273-4BC4-88AB-78B6F03360B2}" presName="parentText" presStyleLbl="node1" presStyleIdx="0" presStyleCnt="1">
        <dgm:presLayoutVars>
          <dgm:chMax val="0"/>
          <dgm:bulletEnabled val="1"/>
        </dgm:presLayoutVars>
      </dgm:prSet>
      <dgm:spPr/>
    </dgm:pt>
    <dgm:pt modelId="{2E83E3EF-A224-4214-87BF-CBF9A4CE4D8A}" type="pres">
      <dgm:prSet presAssocID="{B2B50EA8-C273-4BC4-88AB-78B6F03360B2}" presName="childText" presStyleLbl="revTx" presStyleIdx="0" presStyleCnt="1">
        <dgm:presLayoutVars>
          <dgm:bulletEnabled val="1"/>
        </dgm:presLayoutVars>
      </dgm:prSet>
      <dgm:spPr/>
    </dgm:pt>
  </dgm:ptLst>
  <dgm:cxnLst>
    <dgm:cxn modelId="{5F7E230B-2CBD-42FA-A7A3-2EF91B5E7432}" srcId="{B2B50EA8-C273-4BC4-88AB-78B6F03360B2}" destId="{2A62D5F7-0C27-4101-876F-DF52F2A332A6}" srcOrd="0" destOrd="0" parTransId="{BB2918B8-FB40-4A6D-9186-5B870B8F87FD}" sibTransId="{F094F7F9-FA4F-492D-B4FA-7FF3BF22D1E0}"/>
    <dgm:cxn modelId="{BD001A23-C1BB-4CC7-9435-77D6338D1C3F}" type="presOf" srcId="{1612CCCF-BBEB-4126-A959-8D6AE4023694}" destId="{2E83E3EF-A224-4214-87BF-CBF9A4CE4D8A}" srcOrd="0" destOrd="1" presId="urn:microsoft.com/office/officeart/2005/8/layout/vList2"/>
    <dgm:cxn modelId="{8593A339-06D1-46D6-BA65-FE591171B35C}" type="presOf" srcId="{DD00CE9B-2A1F-4ACD-80CF-F91FAB8DA30F}" destId="{2E83E3EF-A224-4214-87BF-CBF9A4CE4D8A}" srcOrd="0" destOrd="2" presId="urn:microsoft.com/office/officeart/2005/8/layout/vList2"/>
    <dgm:cxn modelId="{73C20467-C63E-42F1-930B-817B66F4F374}" srcId="{B2B50EA8-C273-4BC4-88AB-78B6F03360B2}" destId="{1612CCCF-BBEB-4126-A959-8D6AE4023694}" srcOrd="1" destOrd="0" parTransId="{10996419-FBDC-4864-AF4F-98835728AD9B}" sibTransId="{DD46284E-3B32-4170-B5DA-90726361731D}"/>
    <dgm:cxn modelId="{02408699-22C8-4D02-9097-6E593DECBBE1}" type="presOf" srcId="{2A62D5F7-0C27-4101-876F-DF52F2A332A6}" destId="{2E83E3EF-A224-4214-87BF-CBF9A4CE4D8A}" srcOrd="0" destOrd="0" presId="urn:microsoft.com/office/officeart/2005/8/layout/vList2"/>
    <dgm:cxn modelId="{D2D818C2-0348-43BB-8E80-6B1903577452}" type="presOf" srcId="{5CB6CD7F-87A5-4A78-939D-5E474B159AA4}" destId="{61A801D8-4000-49F2-AEF2-02EFF404017A}" srcOrd="0" destOrd="0" presId="urn:microsoft.com/office/officeart/2005/8/layout/vList2"/>
    <dgm:cxn modelId="{BABF70D2-1081-4DE4-9514-C08E91D5666A}" srcId="{5CB6CD7F-87A5-4A78-939D-5E474B159AA4}" destId="{B2B50EA8-C273-4BC4-88AB-78B6F03360B2}" srcOrd="0" destOrd="0" parTransId="{5B8F1A70-5DD4-4144-8BDF-DDE815DC7EF9}" sibTransId="{4352F232-AC8D-4DB8-9626-77AD9D46DB37}"/>
    <dgm:cxn modelId="{05A952D7-253C-4A73-ADA9-D57B9E5071A3}" srcId="{B2B50EA8-C273-4BC4-88AB-78B6F03360B2}" destId="{DD00CE9B-2A1F-4ACD-80CF-F91FAB8DA30F}" srcOrd="2" destOrd="0" parTransId="{4A2ECAA9-7882-48A4-987D-4BD167411AEC}" sibTransId="{E9A48227-A41C-42F1-97D5-7C2C7FE88C6C}"/>
    <dgm:cxn modelId="{B9FE68E6-3DB6-4150-BEF4-C45E9D26B321}" type="presOf" srcId="{B2B50EA8-C273-4BC4-88AB-78B6F03360B2}" destId="{6071CBED-BF6D-440D-B8B1-A448546668E7}" srcOrd="0" destOrd="0" presId="urn:microsoft.com/office/officeart/2005/8/layout/vList2"/>
    <dgm:cxn modelId="{A753D821-00F8-4910-9EE9-A8E5A4CB7D9A}" type="presParOf" srcId="{61A801D8-4000-49F2-AEF2-02EFF404017A}" destId="{6071CBED-BF6D-440D-B8B1-A448546668E7}" srcOrd="0" destOrd="0" presId="urn:microsoft.com/office/officeart/2005/8/layout/vList2"/>
    <dgm:cxn modelId="{2EE99DFA-D0C8-4500-90CE-2910A64214E1}" type="presParOf" srcId="{61A801D8-4000-49F2-AEF2-02EFF404017A}" destId="{2E83E3EF-A224-4214-87BF-CBF9A4CE4D8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139BC51-2AC5-41F5-BE3D-07DEF75D891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SG"/>
        </a:p>
      </dgm:t>
    </dgm:pt>
    <dgm:pt modelId="{A722FD4B-85B5-48EC-A9D2-FD1B0227AD38}">
      <dgm:prSet/>
      <dgm:spPr/>
      <dgm:t>
        <a:bodyPr/>
        <a:lstStyle/>
        <a:p>
          <a:r>
            <a:rPr lang="en-SG" b="0" i="0"/>
            <a:t>'V1spprojt15f25_q1’</a:t>
          </a:r>
          <a:endParaRPr lang="en-SG"/>
        </a:p>
      </dgm:t>
    </dgm:pt>
    <dgm:pt modelId="{DB01A453-9884-421E-AC14-728F7D1C0723}" type="parTrans" cxnId="{DCF6033B-BA2A-421E-A5E3-40CEBDAFDD95}">
      <dgm:prSet/>
      <dgm:spPr/>
      <dgm:t>
        <a:bodyPr/>
        <a:lstStyle/>
        <a:p>
          <a:endParaRPr lang="en-SG"/>
        </a:p>
      </dgm:t>
    </dgm:pt>
    <dgm:pt modelId="{30A6124D-126D-41C6-B338-79D978927782}" type="sibTrans" cxnId="{DCF6033B-BA2A-421E-A5E3-40CEBDAFDD95}">
      <dgm:prSet/>
      <dgm:spPr/>
      <dgm:t>
        <a:bodyPr/>
        <a:lstStyle/>
        <a:p>
          <a:endParaRPr lang="en-SG"/>
        </a:p>
      </dgm:t>
    </dgm:pt>
    <dgm:pt modelId="{48A0B3F7-109A-4DAE-B6FE-58E7D6AB211A}">
      <dgm:prSet/>
      <dgm:spPr/>
      <dgm:t>
        <a:bodyPr/>
        <a:lstStyle/>
        <a:p>
          <a:r>
            <a:rPr lang="en-SG" b="0" i="0" dirty="0"/>
            <a:t>‘log_wap1_log_price_ret_vol’, </a:t>
          </a:r>
          <a:endParaRPr lang="en-SG" dirty="0"/>
        </a:p>
      </dgm:t>
    </dgm:pt>
    <dgm:pt modelId="{339B8136-4568-4E07-9F7C-B886B2692785}" type="parTrans" cxnId="{C4163304-BE5E-4FB7-A8AA-E441759147D4}">
      <dgm:prSet/>
      <dgm:spPr/>
      <dgm:t>
        <a:bodyPr/>
        <a:lstStyle/>
        <a:p>
          <a:endParaRPr lang="en-SG"/>
        </a:p>
      </dgm:t>
    </dgm:pt>
    <dgm:pt modelId="{CC47FBA6-4440-478B-9F04-F87FF577BA77}" type="sibTrans" cxnId="{C4163304-BE5E-4FB7-A8AA-E441759147D4}">
      <dgm:prSet/>
      <dgm:spPr/>
      <dgm:t>
        <a:bodyPr/>
        <a:lstStyle/>
        <a:p>
          <a:endParaRPr lang="en-SG"/>
        </a:p>
      </dgm:t>
    </dgm:pt>
    <dgm:pt modelId="{30E76FC4-0E62-45C7-A992-E8757CF89C92}">
      <dgm:prSet/>
      <dgm:spPr/>
      <dgm:t>
        <a:bodyPr/>
        <a:lstStyle/>
        <a:p>
          <a:r>
            <a:rPr lang="en-SG" b="0" i="0" dirty="0"/>
            <a:t>‘tlog_first_10_min_vol’, </a:t>
          </a:r>
          <a:endParaRPr lang="en-SG" dirty="0"/>
        </a:p>
      </dgm:t>
    </dgm:pt>
    <dgm:pt modelId="{8E07C2C2-7724-4CD6-A675-822191103190}" type="parTrans" cxnId="{067B1C91-B5BD-425E-A4F3-87FD545E3420}">
      <dgm:prSet/>
      <dgm:spPr/>
      <dgm:t>
        <a:bodyPr/>
        <a:lstStyle/>
        <a:p>
          <a:endParaRPr lang="en-SG"/>
        </a:p>
      </dgm:t>
    </dgm:pt>
    <dgm:pt modelId="{D863BEE5-5C12-4505-992D-CD0A54DE6F85}" type="sibTrans" cxnId="{067B1C91-B5BD-425E-A4F3-87FD545E3420}">
      <dgm:prSet/>
      <dgm:spPr/>
      <dgm:t>
        <a:bodyPr/>
        <a:lstStyle/>
        <a:p>
          <a:endParaRPr lang="en-SG"/>
        </a:p>
      </dgm:t>
    </dgm:pt>
    <dgm:pt modelId="{33D6B4D2-5F04-48B3-A81E-A310287316A8}">
      <dgm:prSet/>
      <dgm:spPr/>
      <dgm:t>
        <a:bodyPr/>
        <a:lstStyle/>
        <a:p>
          <a:r>
            <a:rPr lang="en-SG" b="0" i="0" dirty="0"/>
            <a:t>tlog_target_vol_pcorr_90_clusters’</a:t>
          </a:r>
          <a:endParaRPr lang="en-SG" dirty="0"/>
        </a:p>
      </dgm:t>
    </dgm:pt>
    <dgm:pt modelId="{6838AB40-2CBF-44F3-9E81-ABC3312E55DB}" type="parTrans" cxnId="{52EDCB27-FD2C-4C27-856B-0FF79B9332FB}">
      <dgm:prSet/>
      <dgm:spPr/>
      <dgm:t>
        <a:bodyPr/>
        <a:lstStyle/>
        <a:p>
          <a:endParaRPr lang="en-SG"/>
        </a:p>
      </dgm:t>
    </dgm:pt>
    <dgm:pt modelId="{3D4C1451-F0D7-4EC3-A1F1-5F66B653C3BC}" type="sibTrans" cxnId="{52EDCB27-FD2C-4C27-856B-0FF79B9332FB}">
      <dgm:prSet/>
      <dgm:spPr/>
      <dgm:t>
        <a:bodyPr/>
        <a:lstStyle/>
        <a:p>
          <a:endParaRPr lang="en-SG"/>
        </a:p>
      </dgm:t>
    </dgm:pt>
    <dgm:pt modelId="{2FD36066-2F60-4770-B5F9-1F526D36FC3E}" type="pres">
      <dgm:prSet presAssocID="{0139BC51-2AC5-41F5-BE3D-07DEF75D891D}" presName="linear" presStyleCnt="0">
        <dgm:presLayoutVars>
          <dgm:animLvl val="lvl"/>
          <dgm:resizeHandles val="exact"/>
        </dgm:presLayoutVars>
      </dgm:prSet>
      <dgm:spPr/>
    </dgm:pt>
    <dgm:pt modelId="{44A1A911-0381-462A-96C3-1DF6D4DD063C}" type="pres">
      <dgm:prSet presAssocID="{A722FD4B-85B5-48EC-A9D2-FD1B0227AD38}" presName="parentText" presStyleLbl="node1" presStyleIdx="0" presStyleCnt="1">
        <dgm:presLayoutVars>
          <dgm:chMax val="0"/>
          <dgm:bulletEnabled val="1"/>
        </dgm:presLayoutVars>
      </dgm:prSet>
      <dgm:spPr/>
    </dgm:pt>
    <dgm:pt modelId="{F3428C1E-E493-49BF-BF76-F3AA428B1B1C}" type="pres">
      <dgm:prSet presAssocID="{A722FD4B-85B5-48EC-A9D2-FD1B0227AD38}" presName="childText" presStyleLbl="revTx" presStyleIdx="0" presStyleCnt="1">
        <dgm:presLayoutVars>
          <dgm:bulletEnabled val="1"/>
        </dgm:presLayoutVars>
      </dgm:prSet>
      <dgm:spPr/>
    </dgm:pt>
  </dgm:ptLst>
  <dgm:cxnLst>
    <dgm:cxn modelId="{C4163304-BE5E-4FB7-A8AA-E441759147D4}" srcId="{A722FD4B-85B5-48EC-A9D2-FD1B0227AD38}" destId="{48A0B3F7-109A-4DAE-B6FE-58E7D6AB211A}" srcOrd="0" destOrd="0" parTransId="{339B8136-4568-4E07-9F7C-B886B2692785}" sibTransId="{CC47FBA6-4440-478B-9F04-F87FF577BA77}"/>
    <dgm:cxn modelId="{52EDCB27-FD2C-4C27-856B-0FF79B9332FB}" srcId="{A722FD4B-85B5-48EC-A9D2-FD1B0227AD38}" destId="{33D6B4D2-5F04-48B3-A81E-A310287316A8}" srcOrd="2" destOrd="0" parTransId="{6838AB40-2CBF-44F3-9E81-ABC3312E55DB}" sibTransId="{3D4C1451-F0D7-4EC3-A1F1-5F66B653C3BC}"/>
    <dgm:cxn modelId="{EE423A2D-2A38-44FF-97E4-7A8E44B39FE4}" type="presOf" srcId="{A722FD4B-85B5-48EC-A9D2-FD1B0227AD38}" destId="{44A1A911-0381-462A-96C3-1DF6D4DD063C}" srcOrd="0" destOrd="0" presId="urn:microsoft.com/office/officeart/2005/8/layout/vList2"/>
    <dgm:cxn modelId="{DCF6033B-BA2A-421E-A5E3-40CEBDAFDD95}" srcId="{0139BC51-2AC5-41F5-BE3D-07DEF75D891D}" destId="{A722FD4B-85B5-48EC-A9D2-FD1B0227AD38}" srcOrd="0" destOrd="0" parTransId="{DB01A453-9884-421E-AC14-728F7D1C0723}" sibTransId="{30A6124D-126D-41C6-B338-79D978927782}"/>
    <dgm:cxn modelId="{17CA8640-6E49-487F-A68C-F05FDDF04001}" type="presOf" srcId="{33D6B4D2-5F04-48B3-A81E-A310287316A8}" destId="{F3428C1E-E493-49BF-BF76-F3AA428B1B1C}" srcOrd="0" destOrd="2" presId="urn:microsoft.com/office/officeart/2005/8/layout/vList2"/>
    <dgm:cxn modelId="{EA626581-B71C-4676-BA67-8395C44A0F32}" type="presOf" srcId="{48A0B3F7-109A-4DAE-B6FE-58E7D6AB211A}" destId="{F3428C1E-E493-49BF-BF76-F3AA428B1B1C}" srcOrd="0" destOrd="0" presId="urn:microsoft.com/office/officeart/2005/8/layout/vList2"/>
    <dgm:cxn modelId="{067B1C91-B5BD-425E-A4F3-87FD545E3420}" srcId="{A722FD4B-85B5-48EC-A9D2-FD1B0227AD38}" destId="{30E76FC4-0E62-45C7-A992-E8757CF89C92}" srcOrd="1" destOrd="0" parTransId="{8E07C2C2-7724-4CD6-A675-822191103190}" sibTransId="{D863BEE5-5C12-4505-992D-CD0A54DE6F85}"/>
    <dgm:cxn modelId="{878B71BF-9E78-43B8-90A4-AD4352A4834C}" type="presOf" srcId="{0139BC51-2AC5-41F5-BE3D-07DEF75D891D}" destId="{2FD36066-2F60-4770-B5F9-1F526D36FC3E}" srcOrd="0" destOrd="0" presId="urn:microsoft.com/office/officeart/2005/8/layout/vList2"/>
    <dgm:cxn modelId="{0E7D9AF8-67CC-434A-94FE-CC81D6AD485B}" type="presOf" srcId="{30E76FC4-0E62-45C7-A992-E8757CF89C92}" destId="{F3428C1E-E493-49BF-BF76-F3AA428B1B1C}" srcOrd="0" destOrd="1" presId="urn:microsoft.com/office/officeart/2005/8/layout/vList2"/>
    <dgm:cxn modelId="{6349AE69-CB5D-42CB-8A66-AB76E8D9EE29}" type="presParOf" srcId="{2FD36066-2F60-4770-B5F9-1F526D36FC3E}" destId="{44A1A911-0381-462A-96C3-1DF6D4DD063C}" srcOrd="0" destOrd="0" presId="urn:microsoft.com/office/officeart/2005/8/layout/vList2"/>
    <dgm:cxn modelId="{CF835E59-91FD-489E-A452-C35CD84F24CE}" type="presParOf" srcId="{2FD36066-2F60-4770-B5F9-1F526D36FC3E}" destId="{F3428C1E-E493-49BF-BF76-F3AA428B1B1C}"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8FA4C8-95D4-476A-9A1D-26CB5F66952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SG"/>
        </a:p>
      </dgm:t>
    </dgm:pt>
    <dgm:pt modelId="{8ED868F3-9FE4-4BA9-8C7F-FF0A695E40A4}">
      <dgm:prSet/>
      <dgm:spPr/>
      <dgm:t>
        <a:bodyPr/>
        <a:lstStyle/>
        <a:p>
          <a:r>
            <a:rPr lang="en-US" b="0" i="0" dirty="0"/>
            <a:t>Soft_stock_mean_tvpl2_:20</a:t>
          </a:r>
          <a:endParaRPr lang="en-SG" dirty="0"/>
        </a:p>
      </dgm:t>
    </dgm:pt>
    <dgm:pt modelId="{50C2652D-D86B-4C6F-9408-1EF6CE31EAD7}" type="parTrans" cxnId="{749F7150-F99A-4D4F-97A3-08F845D37BE0}">
      <dgm:prSet/>
      <dgm:spPr/>
      <dgm:t>
        <a:bodyPr/>
        <a:lstStyle/>
        <a:p>
          <a:endParaRPr lang="en-SG"/>
        </a:p>
      </dgm:t>
    </dgm:pt>
    <dgm:pt modelId="{45A1CEC4-564E-4920-8B29-3AD26E29E082}" type="sibTrans" cxnId="{749F7150-F99A-4D4F-97A3-08F845D37BE0}">
      <dgm:prSet/>
      <dgm:spPr/>
      <dgm:t>
        <a:bodyPr/>
        <a:lstStyle/>
        <a:p>
          <a:endParaRPr lang="en-SG"/>
        </a:p>
      </dgm:t>
    </dgm:pt>
    <dgm:pt modelId="{F5E044CB-208E-4DDC-9235-E5D4597DD22B}">
      <dgm:prSet/>
      <dgm:spPr/>
      <dgm:t>
        <a:bodyPr/>
        <a:lstStyle/>
        <a:p>
          <a:r>
            <a:rPr lang="en-US" b="0" i="0" dirty="0"/>
            <a:t>‘wap1_log_price_ret_vol_stock_mean_from_20’,</a:t>
          </a:r>
          <a:endParaRPr lang="en-SG" dirty="0"/>
        </a:p>
      </dgm:t>
    </dgm:pt>
    <dgm:pt modelId="{C2855126-FFEC-4DD7-ADFD-B68F9CC8590C}" type="parTrans" cxnId="{9A4B39BA-E1D6-40A0-AD4D-73AE641BDA83}">
      <dgm:prSet/>
      <dgm:spPr/>
      <dgm:t>
        <a:bodyPr/>
        <a:lstStyle/>
        <a:p>
          <a:endParaRPr lang="en-SG"/>
        </a:p>
      </dgm:t>
    </dgm:pt>
    <dgm:pt modelId="{2555AC7F-A3BE-4853-B07D-3A821E65F390}" type="sibTrans" cxnId="{9A4B39BA-E1D6-40A0-AD4D-73AE641BDA83}">
      <dgm:prSet/>
      <dgm:spPr/>
      <dgm:t>
        <a:bodyPr/>
        <a:lstStyle/>
        <a:p>
          <a:endParaRPr lang="en-SG"/>
        </a:p>
      </dgm:t>
    </dgm:pt>
    <dgm:pt modelId="{317382CC-A707-4245-9816-5399285DE605}">
      <dgm:prSet/>
      <dgm:spPr/>
      <dgm:t>
        <a:bodyPr/>
        <a:lstStyle/>
        <a:p>
          <a:r>
            <a:rPr lang="en-US" b="0" i="0"/>
            <a:t>‘log_wap1_log_price_ret_vol</a:t>
          </a:r>
          <a:endParaRPr lang="en-SG"/>
        </a:p>
      </dgm:t>
    </dgm:pt>
    <dgm:pt modelId="{F4F0786C-28DF-4BAD-9967-494F162376F7}" type="parTrans" cxnId="{BDD3AC9D-3DE8-48E1-A880-60EFB536147B}">
      <dgm:prSet/>
      <dgm:spPr/>
      <dgm:t>
        <a:bodyPr/>
        <a:lstStyle/>
        <a:p>
          <a:endParaRPr lang="en-SG"/>
        </a:p>
      </dgm:t>
    </dgm:pt>
    <dgm:pt modelId="{527BE588-B041-43B8-8700-1C56D5E40722}" type="sibTrans" cxnId="{BDD3AC9D-3DE8-48E1-A880-60EFB536147B}">
      <dgm:prSet/>
      <dgm:spPr/>
      <dgm:t>
        <a:bodyPr/>
        <a:lstStyle/>
        <a:p>
          <a:endParaRPr lang="en-SG"/>
        </a:p>
      </dgm:t>
    </dgm:pt>
    <dgm:pt modelId="{FBD1B55B-6AA3-4A50-B52D-A88CB1E9360B}">
      <dgm:prSet/>
      <dgm:spPr/>
      <dgm:t>
        <a:bodyPr/>
        <a:lstStyle/>
        <a:p>
          <a:r>
            <a:rPr lang="en-US" b="0" i="0" dirty="0"/>
            <a:t>‘wap1_log_price_ret_vol_stock_mean_from_25</a:t>
          </a:r>
          <a:endParaRPr lang="en-SG" dirty="0"/>
        </a:p>
      </dgm:t>
    </dgm:pt>
    <dgm:pt modelId="{0B60100C-F789-4F72-A66D-5C64ACDE1F51}" type="parTrans" cxnId="{E9699B46-5498-4DF7-9F62-E9344530499A}">
      <dgm:prSet/>
      <dgm:spPr/>
      <dgm:t>
        <a:bodyPr/>
        <a:lstStyle/>
        <a:p>
          <a:endParaRPr lang="en-SG"/>
        </a:p>
      </dgm:t>
    </dgm:pt>
    <dgm:pt modelId="{B8293BB4-7F20-48FD-82F6-7AD2B0E55F37}" type="sibTrans" cxnId="{E9699B46-5498-4DF7-9F62-E9344530499A}">
      <dgm:prSet/>
      <dgm:spPr/>
      <dgm:t>
        <a:bodyPr/>
        <a:lstStyle/>
        <a:p>
          <a:endParaRPr lang="en-SG"/>
        </a:p>
      </dgm:t>
    </dgm:pt>
    <dgm:pt modelId="{4D7A907A-EA46-4A1C-BE34-16CA474E13DA}" type="pres">
      <dgm:prSet presAssocID="{038FA4C8-95D4-476A-9A1D-26CB5F669522}" presName="linear" presStyleCnt="0">
        <dgm:presLayoutVars>
          <dgm:animLvl val="lvl"/>
          <dgm:resizeHandles val="exact"/>
        </dgm:presLayoutVars>
      </dgm:prSet>
      <dgm:spPr/>
    </dgm:pt>
    <dgm:pt modelId="{CAA2CFA2-84F6-4C14-BF2B-4616E8BED1AA}" type="pres">
      <dgm:prSet presAssocID="{8ED868F3-9FE4-4BA9-8C7F-FF0A695E40A4}" presName="parentText" presStyleLbl="node1" presStyleIdx="0" presStyleCnt="1">
        <dgm:presLayoutVars>
          <dgm:chMax val="0"/>
          <dgm:bulletEnabled val="1"/>
        </dgm:presLayoutVars>
      </dgm:prSet>
      <dgm:spPr/>
    </dgm:pt>
    <dgm:pt modelId="{433C84BE-D15B-4ACD-93D7-D31DE135B357}" type="pres">
      <dgm:prSet presAssocID="{8ED868F3-9FE4-4BA9-8C7F-FF0A695E40A4}" presName="childText" presStyleLbl="revTx" presStyleIdx="0" presStyleCnt="1">
        <dgm:presLayoutVars>
          <dgm:bulletEnabled val="1"/>
        </dgm:presLayoutVars>
      </dgm:prSet>
      <dgm:spPr/>
    </dgm:pt>
  </dgm:ptLst>
  <dgm:cxnLst>
    <dgm:cxn modelId="{02FA0836-1B04-4AA2-97E6-256647808D87}" type="presOf" srcId="{FBD1B55B-6AA3-4A50-B52D-A88CB1E9360B}" destId="{433C84BE-D15B-4ACD-93D7-D31DE135B357}" srcOrd="0" destOrd="0" presId="urn:microsoft.com/office/officeart/2005/8/layout/vList2"/>
    <dgm:cxn modelId="{E9699B46-5498-4DF7-9F62-E9344530499A}" srcId="{8ED868F3-9FE4-4BA9-8C7F-FF0A695E40A4}" destId="{FBD1B55B-6AA3-4A50-B52D-A88CB1E9360B}" srcOrd="0" destOrd="0" parTransId="{0B60100C-F789-4F72-A66D-5C64ACDE1F51}" sibTransId="{B8293BB4-7F20-48FD-82F6-7AD2B0E55F37}"/>
    <dgm:cxn modelId="{749F7150-F99A-4D4F-97A3-08F845D37BE0}" srcId="{038FA4C8-95D4-476A-9A1D-26CB5F669522}" destId="{8ED868F3-9FE4-4BA9-8C7F-FF0A695E40A4}" srcOrd="0" destOrd="0" parTransId="{50C2652D-D86B-4C6F-9408-1EF6CE31EAD7}" sibTransId="{45A1CEC4-564E-4920-8B29-3AD26E29E082}"/>
    <dgm:cxn modelId="{0035FC78-2E1F-4EB4-92E6-3D350A25151A}" type="presOf" srcId="{317382CC-A707-4245-9816-5399285DE605}" destId="{433C84BE-D15B-4ACD-93D7-D31DE135B357}" srcOrd="0" destOrd="2" presId="urn:microsoft.com/office/officeart/2005/8/layout/vList2"/>
    <dgm:cxn modelId="{DCF8D79C-B319-42D2-8002-878767780940}" type="presOf" srcId="{F5E044CB-208E-4DDC-9235-E5D4597DD22B}" destId="{433C84BE-D15B-4ACD-93D7-D31DE135B357}" srcOrd="0" destOrd="1" presId="urn:microsoft.com/office/officeart/2005/8/layout/vList2"/>
    <dgm:cxn modelId="{BDD3AC9D-3DE8-48E1-A880-60EFB536147B}" srcId="{8ED868F3-9FE4-4BA9-8C7F-FF0A695E40A4}" destId="{317382CC-A707-4245-9816-5399285DE605}" srcOrd="2" destOrd="0" parTransId="{F4F0786C-28DF-4BAD-9967-494F162376F7}" sibTransId="{527BE588-B041-43B8-8700-1C56D5E40722}"/>
    <dgm:cxn modelId="{9A4B39BA-E1D6-40A0-AD4D-73AE641BDA83}" srcId="{8ED868F3-9FE4-4BA9-8C7F-FF0A695E40A4}" destId="{F5E044CB-208E-4DDC-9235-E5D4597DD22B}" srcOrd="1" destOrd="0" parTransId="{C2855126-FFEC-4DD7-ADFD-B68F9CC8590C}" sibTransId="{2555AC7F-A3BE-4853-B07D-3A821E65F390}"/>
    <dgm:cxn modelId="{53DAF4C0-B8E2-468B-A476-882B59A595A5}" type="presOf" srcId="{8ED868F3-9FE4-4BA9-8C7F-FF0A695E40A4}" destId="{CAA2CFA2-84F6-4C14-BF2B-4616E8BED1AA}" srcOrd="0" destOrd="0" presId="urn:microsoft.com/office/officeart/2005/8/layout/vList2"/>
    <dgm:cxn modelId="{2A43B3C6-B9CA-4644-AC5F-C3FCEDC3F753}" type="presOf" srcId="{038FA4C8-95D4-476A-9A1D-26CB5F669522}" destId="{4D7A907A-EA46-4A1C-BE34-16CA474E13DA}" srcOrd="0" destOrd="0" presId="urn:microsoft.com/office/officeart/2005/8/layout/vList2"/>
    <dgm:cxn modelId="{3B18CB3B-51B9-4E4B-85BD-A67BF345641E}" type="presParOf" srcId="{4D7A907A-EA46-4A1C-BE34-16CA474E13DA}" destId="{CAA2CFA2-84F6-4C14-BF2B-4616E8BED1AA}" srcOrd="0" destOrd="0" presId="urn:microsoft.com/office/officeart/2005/8/layout/vList2"/>
    <dgm:cxn modelId="{2169115D-EE09-41BF-9B50-47F737AD413B}" type="presParOf" srcId="{4D7A907A-EA46-4A1C-BE34-16CA474E13DA}" destId="{433C84BE-D15B-4ACD-93D7-D31DE135B357}" srcOrd="1"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B382BE2-5DF4-429F-8522-4C19F081966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SG"/>
        </a:p>
      </dgm:t>
    </dgm:pt>
    <dgm:pt modelId="{0192512F-D0C6-4F5B-8792-1A72615B9618}">
      <dgm:prSet/>
      <dgm:spPr/>
      <dgm:t>
        <a:bodyPr/>
        <a:lstStyle/>
        <a:p>
          <a:r>
            <a:rPr lang="nl-NL" b="0" i="0" dirty="0"/>
            <a:t>'Tlog_target_vol_pcorr_3_clusters’</a:t>
          </a:r>
          <a:endParaRPr lang="en-SG" dirty="0"/>
        </a:p>
      </dgm:t>
    </dgm:pt>
    <dgm:pt modelId="{32CCBBCF-D185-4FB3-90F7-9CC35CFEF3E2}" type="parTrans" cxnId="{1EAA5535-59EE-413C-92FF-979A706B55C7}">
      <dgm:prSet/>
      <dgm:spPr/>
      <dgm:t>
        <a:bodyPr/>
        <a:lstStyle/>
        <a:p>
          <a:endParaRPr lang="en-SG"/>
        </a:p>
      </dgm:t>
    </dgm:pt>
    <dgm:pt modelId="{DB0BCCD1-3418-4A16-807C-E0CD8EFA4142}" type="sibTrans" cxnId="{1EAA5535-59EE-413C-92FF-979A706B55C7}">
      <dgm:prSet/>
      <dgm:spPr/>
      <dgm:t>
        <a:bodyPr/>
        <a:lstStyle/>
        <a:p>
          <a:endParaRPr lang="en-SG"/>
        </a:p>
      </dgm:t>
    </dgm:pt>
    <dgm:pt modelId="{13A2ED97-93FC-4F15-9E25-CC48BE4BA2E5}">
      <dgm:prSet/>
      <dgm:spPr/>
      <dgm:t>
        <a:bodyPr/>
        <a:lstStyle/>
        <a:p>
          <a:r>
            <a:rPr lang="en-US" b="0" i="0" dirty="0"/>
            <a:t>‘</a:t>
          </a:r>
          <a:r>
            <a:rPr lang="en-US" b="0" i="0" dirty="0" err="1"/>
            <a:t>root_trade_count_smean</a:t>
          </a:r>
          <a:r>
            <a:rPr lang="en-US" b="0" i="0" dirty="0"/>
            <a:t>’,,</a:t>
          </a:r>
          <a:endParaRPr lang="en-SG" dirty="0"/>
        </a:p>
      </dgm:t>
    </dgm:pt>
    <dgm:pt modelId="{B65A4B37-6DD2-46A7-B0F3-D406FE87F1A0}" type="parTrans" cxnId="{E2787824-A097-45B0-864E-9ABCE00126A4}">
      <dgm:prSet/>
      <dgm:spPr/>
      <dgm:t>
        <a:bodyPr/>
        <a:lstStyle/>
        <a:p>
          <a:endParaRPr lang="en-SG"/>
        </a:p>
      </dgm:t>
    </dgm:pt>
    <dgm:pt modelId="{D7790C01-6BD8-4D1D-876D-F5EA40D786DD}" type="sibTrans" cxnId="{E2787824-A097-45B0-864E-9ABCE00126A4}">
      <dgm:prSet/>
      <dgm:spPr/>
      <dgm:t>
        <a:bodyPr/>
        <a:lstStyle/>
        <a:p>
          <a:endParaRPr lang="en-SG"/>
        </a:p>
      </dgm:t>
    </dgm:pt>
    <dgm:pt modelId="{50DCDF83-3606-4E70-86E6-F71025BB8651}">
      <dgm:prSet/>
      <dgm:spPr/>
      <dgm:t>
        <a:bodyPr/>
        <a:lstStyle/>
        <a:p>
          <a:r>
            <a:rPr lang="en-US" b="0" i="0" dirty="0"/>
            <a:t>'soft_stock_mean’’tvpl2_liqf_volf20’</a:t>
          </a:r>
          <a:endParaRPr lang="en-SG" dirty="0"/>
        </a:p>
      </dgm:t>
    </dgm:pt>
    <dgm:pt modelId="{D697274A-1458-463D-A058-B78D5500D9F9}" type="parTrans" cxnId="{F4F4D5DA-BFA3-4254-9E3D-4E66BF5DB45F}">
      <dgm:prSet/>
      <dgm:spPr/>
      <dgm:t>
        <a:bodyPr/>
        <a:lstStyle/>
        <a:p>
          <a:endParaRPr lang="en-SG"/>
        </a:p>
      </dgm:t>
    </dgm:pt>
    <dgm:pt modelId="{3B9E5305-EF1E-466B-956D-2F39533FF644}" type="sibTrans" cxnId="{F4F4D5DA-BFA3-4254-9E3D-4E66BF5DB45F}">
      <dgm:prSet/>
      <dgm:spPr/>
      <dgm:t>
        <a:bodyPr/>
        <a:lstStyle/>
        <a:p>
          <a:endParaRPr lang="en-SG"/>
        </a:p>
      </dgm:t>
    </dgm:pt>
    <dgm:pt modelId="{BA6B099D-83D0-4655-BDA8-1B47E604A113}">
      <dgm:prSet/>
      <dgm:spPr/>
      <dgm:t>
        <a:bodyPr/>
        <a:lstStyle/>
        <a:p>
          <a:r>
            <a:rPr lang="en-US" b="0" i="0" dirty="0"/>
            <a:t>‘soft_stock_mean_tvpl2_:20’,</a:t>
          </a:r>
          <a:endParaRPr lang="en-SG" dirty="0"/>
        </a:p>
      </dgm:t>
    </dgm:pt>
    <dgm:pt modelId="{4E94E381-2B4F-4534-A2C7-29E27ACFD403}" type="parTrans" cxnId="{0D6B8AD8-3A6F-4BD2-86CE-2CEAEF75015B}">
      <dgm:prSet/>
      <dgm:spPr/>
      <dgm:t>
        <a:bodyPr/>
        <a:lstStyle/>
        <a:p>
          <a:endParaRPr lang="en-SG"/>
        </a:p>
      </dgm:t>
    </dgm:pt>
    <dgm:pt modelId="{883346B0-CE1D-438D-8E8A-0314C481A8C2}" type="sibTrans" cxnId="{0D6B8AD8-3A6F-4BD2-86CE-2CEAEF75015B}">
      <dgm:prSet/>
      <dgm:spPr/>
      <dgm:t>
        <a:bodyPr/>
        <a:lstStyle/>
        <a:p>
          <a:endParaRPr lang="en-SG"/>
        </a:p>
      </dgm:t>
    </dgm:pt>
    <dgm:pt modelId="{FA0CB42F-0155-4733-88D0-7A3F63563CF0}" type="pres">
      <dgm:prSet presAssocID="{AB382BE2-5DF4-429F-8522-4C19F0819662}" presName="linear" presStyleCnt="0">
        <dgm:presLayoutVars>
          <dgm:animLvl val="lvl"/>
          <dgm:resizeHandles val="exact"/>
        </dgm:presLayoutVars>
      </dgm:prSet>
      <dgm:spPr/>
    </dgm:pt>
    <dgm:pt modelId="{D8FE49F9-4AC5-4466-A02F-DC997A8DC9B5}" type="pres">
      <dgm:prSet presAssocID="{0192512F-D0C6-4F5B-8792-1A72615B9618}" presName="parentText" presStyleLbl="node1" presStyleIdx="0" presStyleCnt="1">
        <dgm:presLayoutVars>
          <dgm:chMax val="0"/>
          <dgm:bulletEnabled val="1"/>
        </dgm:presLayoutVars>
      </dgm:prSet>
      <dgm:spPr/>
    </dgm:pt>
    <dgm:pt modelId="{0B1EB742-813C-4AB4-9124-A8A342504852}" type="pres">
      <dgm:prSet presAssocID="{0192512F-D0C6-4F5B-8792-1A72615B9618}" presName="childText" presStyleLbl="revTx" presStyleIdx="0" presStyleCnt="1">
        <dgm:presLayoutVars>
          <dgm:bulletEnabled val="1"/>
        </dgm:presLayoutVars>
      </dgm:prSet>
      <dgm:spPr/>
    </dgm:pt>
  </dgm:ptLst>
  <dgm:cxnLst>
    <dgm:cxn modelId="{1419151F-9DE4-4106-AB96-C39E5014D5F1}" type="presOf" srcId="{BA6B099D-83D0-4655-BDA8-1B47E604A113}" destId="{0B1EB742-813C-4AB4-9124-A8A342504852}" srcOrd="0" destOrd="1" presId="urn:microsoft.com/office/officeart/2005/8/layout/vList2"/>
    <dgm:cxn modelId="{D3C02521-D5AF-4562-A27C-B7C80C9457BF}" type="presOf" srcId="{AB382BE2-5DF4-429F-8522-4C19F0819662}" destId="{FA0CB42F-0155-4733-88D0-7A3F63563CF0}" srcOrd="0" destOrd="0" presId="urn:microsoft.com/office/officeart/2005/8/layout/vList2"/>
    <dgm:cxn modelId="{CFB45C21-918C-4D91-9B28-815D9537AA82}" type="presOf" srcId="{13A2ED97-93FC-4F15-9E25-CC48BE4BA2E5}" destId="{0B1EB742-813C-4AB4-9124-A8A342504852}" srcOrd="0" destOrd="0" presId="urn:microsoft.com/office/officeart/2005/8/layout/vList2"/>
    <dgm:cxn modelId="{E2787824-A097-45B0-864E-9ABCE00126A4}" srcId="{0192512F-D0C6-4F5B-8792-1A72615B9618}" destId="{13A2ED97-93FC-4F15-9E25-CC48BE4BA2E5}" srcOrd="0" destOrd="0" parTransId="{B65A4B37-6DD2-46A7-B0F3-D406FE87F1A0}" sibTransId="{D7790C01-6BD8-4D1D-876D-F5EA40D786DD}"/>
    <dgm:cxn modelId="{1EAA5535-59EE-413C-92FF-979A706B55C7}" srcId="{AB382BE2-5DF4-429F-8522-4C19F0819662}" destId="{0192512F-D0C6-4F5B-8792-1A72615B9618}" srcOrd="0" destOrd="0" parTransId="{32CCBBCF-D185-4FB3-90F7-9CC35CFEF3E2}" sibTransId="{DB0BCCD1-3418-4A16-807C-E0CD8EFA4142}"/>
    <dgm:cxn modelId="{8C0CB8B1-73E1-4859-B121-3BFDB3E77DA2}" type="presOf" srcId="{50DCDF83-3606-4E70-86E6-F71025BB8651}" destId="{0B1EB742-813C-4AB4-9124-A8A342504852}" srcOrd="0" destOrd="2" presId="urn:microsoft.com/office/officeart/2005/8/layout/vList2"/>
    <dgm:cxn modelId="{0D6B8AD8-3A6F-4BD2-86CE-2CEAEF75015B}" srcId="{0192512F-D0C6-4F5B-8792-1A72615B9618}" destId="{BA6B099D-83D0-4655-BDA8-1B47E604A113}" srcOrd="1" destOrd="0" parTransId="{4E94E381-2B4F-4534-A2C7-29E27ACFD403}" sibTransId="{883346B0-CE1D-438D-8E8A-0314C481A8C2}"/>
    <dgm:cxn modelId="{F4F4D5DA-BFA3-4254-9E3D-4E66BF5DB45F}" srcId="{0192512F-D0C6-4F5B-8792-1A72615B9618}" destId="{50DCDF83-3606-4E70-86E6-F71025BB8651}" srcOrd="2" destOrd="0" parTransId="{D697274A-1458-463D-A058-B78D5500D9F9}" sibTransId="{3B9E5305-EF1E-466B-956D-2F39533FF644}"/>
    <dgm:cxn modelId="{EDFCE1F4-A960-4529-B85F-693A63CE0DC7}" type="presOf" srcId="{0192512F-D0C6-4F5B-8792-1A72615B9618}" destId="{D8FE49F9-4AC5-4466-A02F-DC997A8DC9B5}" srcOrd="0" destOrd="0" presId="urn:microsoft.com/office/officeart/2005/8/layout/vList2"/>
    <dgm:cxn modelId="{D9818CC6-1B85-4336-8972-8B3E6F5D4165}" type="presParOf" srcId="{FA0CB42F-0155-4733-88D0-7A3F63563CF0}" destId="{D8FE49F9-4AC5-4466-A02F-DC997A8DC9B5}" srcOrd="0" destOrd="0" presId="urn:microsoft.com/office/officeart/2005/8/layout/vList2"/>
    <dgm:cxn modelId="{8D5B7BA7-170A-4C1A-BB14-C7944EB68CCC}" type="presParOf" srcId="{FA0CB42F-0155-4733-88D0-7A3F63563CF0}" destId="{0B1EB742-813C-4AB4-9124-A8A342504852}" srcOrd="1" destOrd="0" presId="urn:microsoft.com/office/officeart/2005/8/layout/vList2"/>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F3CDA1-5E3E-4304-A1D6-86DE8C887D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SG"/>
        </a:p>
      </dgm:t>
    </dgm:pt>
    <dgm:pt modelId="{CAA1F1F7-F682-4F7D-85E3-19EA99689626}">
      <dgm:prSet custT="1"/>
      <dgm:spPr/>
      <dgm:t>
        <a:bodyPr/>
        <a:lstStyle/>
        <a:p>
          <a:r>
            <a:rPr lang="en-US" sz="1600" b="0" i="0" dirty="0"/>
            <a:t>'tlog_tlinear_sad_ask_size2</a:t>
          </a:r>
          <a:endParaRPr lang="en-SG" sz="1600" dirty="0"/>
        </a:p>
      </dgm:t>
    </dgm:pt>
    <dgm:pt modelId="{4B97F75B-292D-4BAF-ABB0-BEDAEED65A11}" type="parTrans" cxnId="{88E09112-1575-4BD1-951E-603329EDA18E}">
      <dgm:prSet/>
      <dgm:spPr/>
      <dgm:t>
        <a:bodyPr/>
        <a:lstStyle/>
        <a:p>
          <a:endParaRPr lang="en-SG" sz="1400"/>
        </a:p>
      </dgm:t>
    </dgm:pt>
    <dgm:pt modelId="{E46CAD3B-22D5-4438-B533-F6CB94D75FD3}" type="sibTrans" cxnId="{88E09112-1575-4BD1-951E-603329EDA18E}">
      <dgm:prSet/>
      <dgm:spPr/>
      <dgm:t>
        <a:bodyPr/>
        <a:lstStyle/>
        <a:p>
          <a:endParaRPr lang="en-SG" sz="1400"/>
        </a:p>
      </dgm:t>
    </dgm:pt>
    <dgm:pt modelId="{94E0A5BE-DCF4-4A02-ADF3-0A0B1AC8C714}">
      <dgm:prSet custT="1"/>
      <dgm:spPr/>
      <dgm:t>
        <a:bodyPr/>
        <a:lstStyle/>
        <a:p>
          <a:r>
            <a:rPr lang="da-DK" sz="1200" b="0" i="0" dirty="0"/>
            <a:t>‘vol1_mean’,</a:t>
          </a:r>
          <a:endParaRPr lang="en-SG" sz="1200" dirty="0"/>
        </a:p>
      </dgm:t>
    </dgm:pt>
    <dgm:pt modelId="{687DBF56-3F8F-4D06-901D-690D4ADF6781}" type="parTrans" cxnId="{D572A158-2CD7-4D31-A1FA-2DA65C268F8B}">
      <dgm:prSet/>
      <dgm:spPr/>
      <dgm:t>
        <a:bodyPr/>
        <a:lstStyle/>
        <a:p>
          <a:endParaRPr lang="en-SG" sz="1400"/>
        </a:p>
      </dgm:t>
    </dgm:pt>
    <dgm:pt modelId="{9BED0884-7B2B-4177-BE97-E0A7D104C73F}" type="sibTrans" cxnId="{D572A158-2CD7-4D31-A1FA-2DA65C268F8B}">
      <dgm:prSet/>
      <dgm:spPr/>
      <dgm:t>
        <a:bodyPr/>
        <a:lstStyle/>
        <a:p>
          <a:endParaRPr lang="en-SG" sz="1400"/>
        </a:p>
      </dgm:t>
    </dgm:pt>
    <dgm:pt modelId="{663D80E6-BEBA-49B7-B375-06B6518145FC}">
      <dgm:prSet custT="1"/>
      <dgm:spPr/>
      <dgm:t>
        <a:bodyPr/>
        <a:lstStyle/>
        <a:p>
          <a:r>
            <a:rPr lang="da-DK" sz="1200" b="0" i="0" dirty="0"/>
            <a:t>‘log_wap1_log_price_ret_vol’, 	</a:t>
          </a:r>
          <a:endParaRPr lang="en-SG" sz="1200" dirty="0"/>
        </a:p>
      </dgm:t>
    </dgm:pt>
    <dgm:pt modelId="{21446A62-0385-4421-A3F4-FE5E71E79D63}" type="parTrans" cxnId="{2789A7A8-ABF9-4BC7-B9E3-B16EAF4DF07C}">
      <dgm:prSet/>
      <dgm:spPr/>
      <dgm:t>
        <a:bodyPr/>
        <a:lstStyle/>
        <a:p>
          <a:endParaRPr lang="en-SG" sz="1400"/>
        </a:p>
      </dgm:t>
    </dgm:pt>
    <dgm:pt modelId="{3460444C-4107-4047-A122-6DC740A46257}" type="sibTrans" cxnId="{2789A7A8-ABF9-4BC7-B9E3-B16EAF4DF07C}">
      <dgm:prSet/>
      <dgm:spPr/>
      <dgm:t>
        <a:bodyPr/>
        <a:lstStyle/>
        <a:p>
          <a:endParaRPr lang="en-SG" sz="1400"/>
        </a:p>
      </dgm:t>
    </dgm:pt>
    <dgm:pt modelId="{FE47A451-1450-4335-B4E5-8181535CCC8F}">
      <dgm:prSet custT="1"/>
      <dgm:spPr/>
      <dgm:t>
        <a:bodyPr/>
        <a:lstStyle/>
        <a:p>
          <a:r>
            <a:rPr lang="da-DK" sz="1200" b="0" i="0" dirty="0"/>
            <a:t>‘tlog_first_10_min_vol’</a:t>
          </a:r>
          <a:endParaRPr lang="en-SG" sz="1200" dirty="0"/>
        </a:p>
      </dgm:t>
    </dgm:pt>
    <dgm:pt modelId="{53E9D0BB-C262-4E76-8C6B-06C400432ABD}" type="parTrans" cxnId="{5FA8B7AF-41D0-4A1A-8C1F-E4848A8C937D}">
      <dgm:prSet/>
      <dgm:spPr/>
      <dgm:t>
        <a:bodyPr/>
        <a:lstStyle/>
        <a:p>
          <a:endParaRPr lang="en-SG" sz="1400"/>
        </a:p>
      </dgm:t>
    </dgm:pt>
    <dgm:pt modelId="{4D9262A6-B92F-4732-BF62-5ED3C6A0EF6D}" type="sibTrans" cxnId="{5FA8B7AF-41D0-4A1A-8C1F-E4848A8C937D}">
      <dgm:prSet/>
      <dgm:spPr/>
      <dgm:t>
        <a:bodyPr/>
        <a:lstStyle/>
        <a:p>
          <a:endParaRPr lang="en-SG" sz="1400"/>
        </a:p>
      </dgm:t>
    </dgm:pt>
    <dgm:pt modelId="{DD4CEDB9-3842-411D-A2DE-1C17085598D3}" type="pres">
      <dgm:prSet presAssocID="{85F3CDA1-5E3E-4304-A1D6-86DE8C887DCC}" presName="linear" presStyleCnt="0">
        <dgm:presLayoutVars>
          <dgm:animLvl val="lvl"/>
          <dgm:resizeHandles val="exact"/>
        </dgm:presLayoutVars>
      </dgm:prSet>
      <dgm:spPr/>
    </dgm:pt>
    <dgm:pt modelId="{E9A0CA3D-92DC-4B3B-BA7C-C44701F810D3}" type="pres">
      <dgm:prSet presAssocID="{CAA1F1F7-F682-4F7D-85E3-19EA99689626}" presName="parentText" presStyleLbl="node1" presStyleIdx="0" presStyleCnt="1" custScaleY="28740">
        <dgm:presLayoutVars>
          <dgm:chMax val="0"/>
          <dgm:bulletEnabled val="1"/>
        </dgm:presLayoutVars>
      </dgm:prSet>
      <dgm:spPr/>
    </dgm:pt>
    <dgm:pt modelId="{09401F80-56BD-45CE-A9FF-48B9790AD043}" type="pres">
      <dgm:prSet presAssocID="{CAA1F1F7-F682-4F7D-85E3-19EA99689626}" presName="childText" presStyleLbl="revTx" presStyleIdx="0" presStyleCnt="1">
        <dgm:presLayoutVars>
          <dgm:bulletEnabled val="1"/>
        </dgm:presLayoutVars>
      </dgm:prSet>
      <dgm:spPr/>
    </dgm:pt>
  </dgm:ptLst>
  <dgm:cxnLst>
    <dgm:cxn modelId="{88E09112-1575-4BD1-951E-603329EDA18E}" srcId="{85F3CDA1-5E3E-4304-A1D6-86DE8C887DCC}" destId="{CAA1F1F7-F682-4F7D-85E3-19EA99689626}" srcOrd="0" destOrd="0" parTransId="{4B97F75B-292D-4BAF-ABB0-BEDAEED65A11}" sibTransId="{E46CAD3B-22D5-4438-B533-F6CB94D75FD3}"/>
    <dgm:cxn modelId="{90D8AB76-FB6A-45F3-90B8-4C54AFF95505}" type="presOf" srcId="{CAA1F1F7-F682-4F7D-85E3-19EA99689626}" destId="{E9A0CA3D-92DC-4B3B-BA7C-C44701F810D3}" srcOrd="0" destOrd="0" presId="urn:microsoft.com/office/officeart/2005/8/layout/vList2"/>
    <dgm:cxn modelId="{D572A158-2CD7-4D31-A1FA-2DA65C268F8B}" srcId="{CAA1F1F7-F682-4F7D-85E3-19EA99689626}" destId="{94E0A5BE-DCF4-4A02-ADF3-0A0B1AC8C714}" srcOrd="0" destOrd="0" parTransId="{687DBF56-3F8F-4D06-901D-690D4ADF6781}" sibTransId="{9BED0884-7B2B-4177-BE97-E0A7D104C73F}"/>
    <dgm:cxn modelId="{349A217E-E36F-4A85-92B8-257BEEAF41C7}" type="presOf" srcId="{85F3CDA1-5E3E-4304-A1D6-86DE8C887DCC}" destId="{DD4CEDB9-3842-411D-A2DE-1C17085598D3}" srcOrd="0" destOrd="0" presId="urn:microsoft.com/office/officeart/2005/8/layout/vList2"/>
    <dgm:cxn modelId="{8093AF95-6197-429D-8874-DFBB75AA132F}" type="presOf" srcId="{663D80E6-BEBA-49B7-B375-06B6518145FC}" destId="{09401F80-56BD-45CE-A9FF-48B9790AD043}" srcOrd="0" destOrd="1" presId="urn:microsoft.com/office/officeart/2005/8/layout/vList2"/>
    <dgm:cxn modelId="{CC21F39D-3FB8-491D-8381-462DF4DAE9B3}" type="presOf" srcId="{FE47A451-1450-4335-B4E5-8181535CCC8F}" destId="{09401F80-56BD-45CE-A9FF-48B9790AD043}" srcOrd="0" destOrd="2" presId="urn:microsoft.com/office/officeart/2005/8/layout/vList2"/>
    <dgm:cxn modelId="{2789A7A8-ABF9-4BC7-B9E3-B16EAF4DF07C}" srcId="{CAA1F1F7-F682-4F7D-85E3-19EA99689626}" destId="{663D80E6-BEBA-49B7-B375-06B6518145FC}" srcOrd="1" destOrd="0" parTransId="{21446A62-0385-4421-A3F4-FE5E71E79D63}" sibTransId="{3460444C-4107-4047-A122-6DC740A46257}"/>
    <dgm:cxn modelId="{5FA8B7AF-41D0-4A1A-8C1F-E4848A8C937D}" srcId="{CAA1F1F7-F682-4F7D-85E3-19EA99689626}" destId="{FE47A451-1450-4335-B4E5-8181535CCC8F}" srcOrd="2" destOrd="0" parTransId="{53E9D0BB-C262-4E76-8C6B-06C400432ABD}" sibTransId="{4D9262A6-B92F-4732-BF62-5ED3C6A0EF6D}"/>
    <dgm:cxn modelId="{7FDEECE7-D302-4543-BABC-5F0266AB8897}" type="presOf" srcId="{94E0A5BE-DCF4-4A02-ADF3-0A0B1AC8C714}" destId="{09401F80-56BD-45CE-A9FF-48B9790AD043}" srcOrd="0" destOrd="0" presId="urn:microsoft.com/office/officeart/2005/8/layout/vList2"/>
    <dgm:cxn modelId="{115FB4F5-DDE7-409F-8723-8AF16E648179}" type="presParOf" srcId="{DD4CEDB9-3842-411D-A2DE-1C17085598D3}" destId="{E9A0CA3D-92DC-4B3B-BA7C-C44701F810D3}" srcOrd="0" destOrd="0" presId="urn:microsoft.com/office/officeart/2005/8/layout/vList2"/>
    <dgm:cxn modelId="{17AD7D77-7E8B-4497-9578-CAC50D281238}" type="presParOf" srcId="{DD4CEDB9-3842-411D-A2DE-1C17085598D3}" destId="{09401F80-56BD-45CE-A9FF-48B9790AD043}"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38C50B-E95B-4F68-8F3C-E716BACDAE9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SG"/>
        </a:p>
      </dgm:t>
    </dgm:pt>
    <dgm:pt modelId="{76CDC057-5AB5-4493-AC3B-ED2B039EEFE0}">
      <dgm:prSet custT="1"/>
      <dgm:spPr/>
      <dgm:t>
        <a:bodyPr/>
        <a:lstStyle/>
        <a:p>
          <a:r>
            <a:rPr lang="en-US" sz="1600" b="0" i="0" dirty="0"/>
            <a:t>'tlog_tlinear_sad_bid_size1’</a:t>
          </a:r>
          <a:endParaRPr lang="en-SG" sz="1600" dirty="0"/>
        </a:p>
      </dgm:t>
    </dgm:pt>
    <dgm:pt modelId="{12D53194-6B33-411B-A34D-C771347DF39A}" type="parTrans" cxnId="{8291538F-DA17-4E2B-81BB-B0FDFAC77300}">
      <dgm:prSet/>
      <dgm:spPr/>
      <dgm:t>
        <a:bodyPr/>
        <a:lstStyle/>
        <a:p>
          <a:endParaRPr lang="en-SG"/>
        </a:p>
      </dgm:t>
    </dgm:pt>
    <dgm:pt modelId="{B0B4DD67-67C9-4592-A022-9C62E3CCF22D}" type="sibTrans" cxnId="{8291538F-DA17-4E2B-81BB-B0FDFAC77300}">
      <dgm:prSet/>
      <dgm:spPr/>
      <dgm:t>
        <a:bodyPr/>
        <a:lstStyle/>
        <a:p>
          <a:endParaRPr lang="en-SG"/>
        </a:p>
      </dgm:t>
    </dgm:pt>
    <dgm:pt modelId="{350DE535-4C1F-49E4-97C1-8D158648BF07}">
      <dgm:prSet custT="1"/>
      <dgm:spPr/>
      <dgm:t>
        <a:bodyPr/>
        <a:lstStyle/>
        <a:p>
          <a:r>
            <a:rPr lang="en-SG" sz="1200" b="0" i="0" dirty="0"/>
            <a:t>‘v1spprojt15f25’,</a:t>
          </a:r>
          <a:endParaRPr lang="en-SG" sz="1200" dirty="0"/>
        </a:p>
      </dgm:t>
    </dgm:pt>
    <dgm:pt modelId="{361EE1AE-F51B-46BA-9677-0D38A6676FB3}" type="parTrans" cxnId="{EDA39559-59B8-4967-8751-62B28408C0F2}">
      <dgm:prSet/>
      <dgm:spPr/>
      <dgm:t>
        <a:bodyPr/>
        <a:lstStyle/>
        <a:p>
          <a:endParaRPr lang="en-SG"/>
        </a:p>
      </dgm:t>
    </dgm:pt>
    <dgm:pt modelId="{CD1C0B53-4F09-4806-92E8-039BEA9C1B64}" type="sibTrans" cxnId="{EDA39559-59B8-4967-8751-62B28408C0F2}">
      <dgm:prSet/>
      <dgm:spPr/>
      <dgm:t>
        <a:bodyPr/>
        <a:lstStyle/>
        <a:p>
          <a:endParaRPr lang="en-SG"/>
        </a:p>
      </dgm:t>
    </dgm:pt>
    <dgm:pt modelId="{FC8C2E6E-9B54-45E1-B169-10D559148A1A}">
      <dgm:prSet custT="1"/>
      <dgm:spPr/>
      <dgm:t>
        <a:bodyPr/>
        <a:lstStyle/>
        <a:p>
          <a:r>
            <a:rPr lang="en-SG" sz="1200" b="0" i="0" dirty="0"/>
            <a:t>‘v1spprojt15f29’,</a:t>
          </a:r>
          <a:endParaRPr lang="en-SG" sz="1200" dirty="0"/>
        </a:p>
      </dgm:t>
    </dgm:pt>
    <dgm:pt modelId="{6F6C45F9-B9DD-43E2-92D5-6091A99F6D1D}" type="parTrans" cxnId="{2CADB598-5DEE-4964-85EF-21B90974654D}">
      <dgm:prSet/>
      <dgm:spPr/>
      <dgm:t>
        <a:bodyPr/>
        <a:lstStyle/>
        <a:p>
          <a:endParaRPr lang="en-SG"/>
        </a:p>
      </dgm:t>
    </dgm:pt>
    <dgm:pt modelId="{486CFF0E-FE0F-4FBF-8357-313AE0AC70FA}" type="sibTrans" cxnId="{2CADB598-5DEE-4964-85EF-21B90974654D}">
      <dgm:prSet/>
      <dgm:spPr/>
      <dgm:t>
        <a:bodyPr/>
        <a:lstStyle/>
        <a:p>
          <a:endParaRPr lang="en-SG"/>
        </a:p>
      </dgm:t>
    </dgm:pt>
    <dgm:pt modelId="{58EFB0E1-D25C-4A08-BEEC-2BE1C46A11B0}">
      <dgm:prSet custT="1"/>
      <dgm:spPr/>
      <dgm:t>
        <a:bodyPr/>
        <a:lstStyle/>
        <a:p>
          <a:r>
            <a:rPr lang="en-SG" sz="1200" b="0" i="0" dirty="0"/>
            <a:t>‘v1spprojt10f29’, </a:t>
          </a:r>
          <a:endParaRPr lang="en-SG" sz="1200" dirty="0"/>
        </a:p>
      </dgm:t>
    </dgm:pt>
    <dgm:pt modelId="{B40D60E9-F5D1-4023-A8C8-F837F936CF27}" type="parTrans" cxnId="{D4FF9EB2-4D71-421E-9B61-53EA65915653}">
      <dgm:prSet/>
      <dgm:spPr/>
      <dgm:t>
        <a:bodyPr/>
        <a:lstStyle/>
        <a:p>
          <a:endParaRPr lang="en-SG"/>
        </a:p>
      </dgm:t>
    </dgm:pt>
    <dgm:pt modelId="{BCDD31B3-4A01-4788-BA92-878F0431A23E}" type="sibTrans" cxnId="{D4FF9EB2-4D71-421E-9B61-53EA65915653}">
      <dgm:prSet/>
      <dgm:spPr/>
      <dgm:t>
        <a:bodyPr/>
        <a:lstStyle/>
        <a:p>
          <a:endParaRPr lang="en-SG"/>
        </a:p>
      </dgm:t>
    </dgm:pt>
    <dgm:pt modelId="{0266168C-97F1-436B-ACAC-E665CB1F7370}" type="pres">
      <dgm:prSet presAssocID="{DC38C50B-E95B-4F68-8F3C-E716BACDAE9D}" presName="linear" presStyleCnt="0">
        <dgm:presLayoutVars>
          <dgm:animLvl val="lvl"/>
          <dgm:resizeHandles val="exact"/>
        </dgm:presLayoutVars>
      </dgm:prSet>
      <dgm:spPr/>
    </dgm:pt>
    <dgm:pt modelId="{4057CFE0-8744-4BC7-9A9D-53D2EB794639}" type="pres">
      <dgm:prSet presAssocID="{76CDC057-5AB5-4493-AC3B-ED2B039EEFE0}" presName="parentText" presStyleLbl="node1" presStyleIdx="0" presStyleCnt="1">
        <dgm:presLayoutVars>
          <dgm:chMax val="0"/>
          <dgm:bulletEnabled val="1"/>
        </dgm:presLayoutVars>
      </dgm:prSet>
      <dgm:spPr/>
    </dgm:pt>
    <dgm:pt modelId="{CA1FE848-7089-4729-8FF8-47D696533599}" type="pres">
      <dgm:prSet presAssocID="{76CDC057-5AB5-4493-AC3B-ED2B039EEFE0}" presName="childText" presStyleLbl="revTx" presStyleIdx="0" presStyleCnt="1">
        <dgm:presLayoutVars>
          <dgm:bulletEnabled val="1"/>
        </dgm:presLayoutVars>
      </dgm:prSet>
      <dgm:spPr/>
    </dgm:pt>
  </dgm:ptLst>
  <dgm:cxnLst>
    <dgm:cxn modelId="{72EA9B23-BC29-4759-A461-22A128C14443}" type="presOf" srcId="{76CDC057-5AB5-4493-AC3B-ED2B039EEFE0}" destId="{4057CFE0-8744-4BC7-9A9D-53D2EB794639}" srcOrd="0" destOrd="0" presId="urn:microsoft.com/office/officeart/2005/8/layout/vList2"/>
    <dgm:cxn modelId="{A638D076-18C9-4185-B532-E9B590F61B2C}" type="presOf" srcId="{350DE535-4C1F-49E4-97C1-8D158648BF07}" destId="{CA1FE848-7089-4729-8FF8-47D696533599}" srcOrd="0" destOrd="0" presId="urn:microsoft.com/office/officeart/2005/8/layout/vList2"/>
    <dgm:cxn modelId="{EDA39559-59B8-4967-8751-62B28408C0F2}" srcId="{76CDC057-5AB5-4493-AC3B-ED2B039EEFE0}" destId="{350DE535-4C1F-49E4-97C1-8D158648BF07}" srcOrd="0" destOrd="0" parTransId="{361EE1AE-F51B-46BA-9677-0D38A6676FB3}" sibTransId="{CD1C0B53-4F09-4806-92E8-039BEA9C1B64}"/>
    <dgm:cxn modelId="{8291538F-DA17-4E2B-81BB-B0FDFAC77300}" srcId="{DC38C50B-E95B-4F68-8F3C-E716BACDAE9D}" destId="{76CDC057-5AB5-4493-AC3B-ED2B039EEFE0}" srcOrd="0" destOrd="0" parTransId="{12D53194-6B33-411B-A34D-C771347DF39A}" sibTransId="{B0B4DD67-67C9-4592-A022-9C62E3CCF22D}"/>
    <dgm:cxn modelId="{2CADB598-5DEE-4964-85EF-21B90974654D}" srcId="{76CDC057-5AB5-4493-AC3B-ED2B039EEFE0}" destId="{FC8C2E6E-9B54-45E1-B169-10D559148A1A}" srcOrd="1" destOrd="0" parTransId="{6F6C45F9-B9DD-43E2-92D5-6091A99F6D1D}" sibTransId="{486CFF0E-FE0F-4FBF-8357-313AE0AC70FA}"/>
    <dgm:cxn modelId="{5BCA29AB-2506-49C6-A44D-B0378806B806}" type="presOf" srcId="{DC38C50B-E95B-4F68-8F3C-E716BACDAE9D}" destId="{0266168C-97F1-436B-ACAC-E665CB1F7370}" srcOrd="0" destOrd="0" presId="urn:microsoft.com/office/officeart/2005/8/layout/vList2"/>
    <dgm:cxn modelId="{D4FF9EB2-4D71-421E-9B61-53EA65915653}" srcId="{76CDC057-5AB5-4493-AC3B-ED2B039EEFE0}" destId="{58EFB0E1-D25C-4A08-BEEC-2BE1C46A11B0}" srcOrd="2" destOrd="0" parTransId="{B40D60E9-F5D1-4023-A8C8-F837F936CF27}" sibTransId="{BCDD31B3-4A01-4788-BA92-878F0431A23E}"/>
    <dgm:cxn modelId="{32995ADE-3615-4CCD-8AA4-EB85AE4E01E5}" type="presOf" srcId="{FC8C2E6E-9B54-45E1-B169-10D559148A1A}" destId="{CA1FE848-7089-4729-8FF8-47D696533599}" srcOrd="0" destOrd="1" presId="urn:microsoft.com/office/officeart/2005/8/layout/vList2"/>
    <dgm:cxn modelId="{56A6E9E8-2577-4D46-8250-CADAF35A33B2}" type="presOf" srcId="{58EFB0E1-D25C-4A08-BEEC-2BE1C46A11B0}" destId="{CA1FE848-7089-4729-8FF8-47D696533599}" srcOrd="0" destOrd="2" presId="urn:microsoft.com/office/officeart/2005/8/layout/vList2"/>
    <dgm:cxn modelId="{257F8C5D-3E13-4EC0-8558-401F26C5C682}" type="presParOf" srcId="{0266168C-97F1-436B-ACAC-E665CB1F7370}" destId="{4057CFE0-8744-4BC7-9A9D-53D2EB794639}" srcOrd="0" destOrd="0" presId="urn:microsoft.com/office/officeart/2005/8/layout/vList2"/>
    <dgm:cxn modelId="{984671B5-C160-493F-A1EE-461ED7765446}" type="presParOf" srcId="{0266168C-97F1-436B-ACAC-E665CB1F7370}" destId="{CA1FE848-7089-4729-8FF8-47D696533599}" srcOrd="1"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8D8446-D1A6-4C7A-950B-6249F4EDB41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SG"/>
        </a:p>
      </dgm:t>
    </dgm:pt>
    <dgm:pt modelId="{08F971EC-9D21-4FA5-84D1-BB5FB5223E21}">
      <dgm:prSet custT="1"/>
      <dgm:spPr/>
      <dgm:t>
        <a:bodyPr/>
        <a:lstStyle/>
        <a:p>
          <a:r>
            <a:rPr lang="en-SG" sz="1600" b="0" i="0" dirty="0"/>
            <a:t>'tlog_tlinear_sad_size1’</a:t>
          </a:r>
          <a:endParaRPr lang="en-SG" sz="1600" dirty="0"/>
        </a:p>
      </dgm:t>
    </dgm:pt>
    <dgm:pt modelId="{4DC50E3D-FC3B-40D3-9E4A-BA6410C413CE}" type="parTrans" cxnId="{D480C726-F8B1-4624-B4C6-A0F55F2FF888}">
      <dgm:prSet/>
      <dgm:spPr/>
      <dgm:t>
        <a:bodyPr/>
        <a:lstStyle/>
        <a:p>
          <a:endParaRPr lang="en-SG"/>
        </a:p>
      </dgm:t>
    </dgm:pt>
    <dgm:pt modelId="{E9AD7CD5-5BC5-4718-92AA-3B9D87E3E980}" type="sibTrans" cxnId="{D480C726-F8B1-4624-B4C6-A0F55F2FF888}">
      <dgm:prSet/>
      <dgm:spPr/>
      <dgm:t>
        <a:bodyPr/>
        <a:lstStyle/>
        <a:p>
          <a:endParaRPr lang="en-SG"/>
        </a:p>
      </dgm:t>
    </dgm:pt>
    <dgm:pt modelId="{245185E2-F7CC-40F8-B83E-CCA6E36230EB}">
      <dgm:prSet custT="1"/>
      <dgm:spPr/>
      <dgm:t>
        <a:bodyPr/>
        <a:lstStyle/>
        <a:p>
          <a:r>
            <a:rPr lang="en-SG" sz="1200" b="0" i="0" dirty="0"/>
            <a:t>‘tlog_eps523_trade_price_n_wap_eqi_price0_dev’,</a:t>
          </a:r>
          <a:endParaRPr lang="en-SG" sz="1200" dirty="0"/>
        </a:p>
      </dgm:t>
    </dgm:pt>
    <dgm:pt modelId="{DD6D9DD0-2B6E-4BBF-85DE-19D2BE867097}" type="parTrans" cxnId="{404FE0A1-C54F-4D41-AE84-1A04F94DD73A}">
      <dgm:prSet/>
      <dgm:spPr/>
      <dgm:t>
        <a:bodyPr/>
        <a:lstStyle/>
        <a:p>
          <a:endParaRPr lang="en-SG"/>
        </a:p>
      </dgm:t>
    </dgm:pt>
    <dgm:pt modelId="{D1F80EAF-730E-4931-B171-3063DF9F7A80}" type="sibTrans" cxnId="{404FE0A1-C54F-4D41-AE84-1A04F94DD73A}">
      <dgm:prSet/>
      <dgm:spPr/>
      <dgm:t>
        <a:bodyPr/>
        <a:lstStyle/>
        <a:p>
          <a:endParaRPr lang="en-SG"/>
        </a:p>
      </dgm:t>
    </dgm:pt>
    <dgm:pt modelId="{7C33FDEF-CDD0-49E0-B8C7-1BA6AFBA22E4}">
      <dgm:prSet custT="1"/>
      <dgm:spPr/>
      <dgm:t>
        <a:bodyPr/>
        <a:lstStyle/>
        <a:p>
          <a:r>
            <a:rPr lang="en-SG" sz="1200" b="0" i="0" dirty="0"/>
            <a:t>‘tlog_eps523_trade_price_n_wap1_dev’, </a:t>
          </a:r>
          <a:endParaRPr lang="en-SG" sz="1200" dirty="0"/>
        </a:p>
      </dgm:t>
    </dgm:pt>
    <dgm:pt modelId="{2CBAE91C-6A2C-48BA-B4C2-8666BBB697B8}" type="parTrans" cxnId="{B314ED3D-F93A-41C2-BA95-DC1E0906E5B3}">
      <dgm:prSet/>
      <dgm:spPr/>
      <dgm:t>
        <a:bodyPr/>
        <a:lstStyle/>
        <a:p>
          <a:endParaRPr lang="en-SG"/>
        </a:p>
      </dgm:t>
    </dgm:pt>
    <dgm:pt modelId="{D45357C6-6763-4125-B993-D933FAB9BD7D}" type="sibTrans" cxnId="{B314ED3D-F93A-41C2-BA95-DC1E0906E5B3}">
      <dgm:prSet/>
      <dgm:spPr/>
      <dgm:t>
        <a:bodyPr/>
        <a:lstStyle/>
        <a:p>
          <a:endParaRPr lang="en-SG"/>
        </a:p>
      </dgm:t>
    </dgm:pt>
    <dgm:pt modelId="{89F8F7A6-9FED-4249-9934-EB57379D577A}">
      <dgm:prSet custT="1"/>
      <dgm:spPr/>
      <dgm:t>
        <a:bodyPr/>
        <a:lstStyle/>
        <a:p>
          <a:r>
            <a:rPr lang="en-SG" sz="1200" b="0" i="0" dirty="0"/>
            <a:t>‘log_wap1_log_price_ret_vol’</a:t>
          </a:r>
          <a:endParaRPr lang="en-SG" sz="1200" dirty="0"/>
        </a:p>
      </dgm:t>
    </dgm:pt>
    <dgm:pt modelId="{19A5D815-1574-4A5F-8620-42C7C9FA9777}" type="parTrans" cxnId="{39866697-B786-494C-94D0-F5AFB76971EA}">
      <dgm:prSet/>
      <dgm:spPr/>
      <dgm:t>
        <a:bodyPr/>
        <a:lstStyle/>
        <a:p>
          <a:endParaRPr lang="en-SG"/>
        </a:p>
      </dgm:t>
    </dgm:pt>
    <dgm:pt modelId="{39E768D6-ED5C-4509-BB70-CB37549959CC}" type="sibTrans" cxnId="{39866697-B786-494C-94D0-F5AFB76971EA}">
      <dgm:prSet/>
      <dgm:spPr/>
      <dgm:t>
        <a:bodyPr/>
        <a:lstStyle/>
        <a:p>
          <a:endParaRPr lang="en-SG"/>
        </a:p>
      </dgm:t>
    </dgm:pt>
    <dgm:pt modelId="{980F8AF4-E151-4807-8022-C2DE7222064A}" type="pres">
      <dgm:prSet presAssocID="{738D8446-D1A6-4C7A-950B-6249F4EDB41D}" presName="linear" presStyleCnt="0">
        <dgm:presLayoutVars>
          <dgm:animLvl val="lvl"/>
          <dgm:resizeHandles val="exact"/>
        </dgm:presLayoutVars>
      </dgm:prSet>
      <dgm:spPr/>
    </dgm:pt>
    <dgm:pt modelId="{1A559401-2CB0-47FE-AAB8-C117E2ADB7E8}" type="pres">
      <dgm:prSet presAssocID="{08F971EC-9D21-4FA5-84D1-BB5FB5223E21}" presName="parentText" presStyleLbl="node1" presStyleIdx="0" presStyleCnt="1">
        <dgm:presLayoutVars>
          <dgm:chMax val="0"/>
          <dgm:bulletEnabled val="1"/>
        </dgm:presLayoutVars>
      </dgm:prSet>
      <dgm:spPr/>
    </dgm:pt>
    <dgm:pt modelId="{1BFF67CB-0835-4B37-AEA3-B059C04E66FB}" type="pres">
      <dgm:prSet presAssocID="{08F971EC-9D21-4FA5-84D1-BB5FB5223E21}" presName="childText" presStyleLbl="revTx" presStyleIdx="0" presStyleCnt="1">
        <dgm:presLayoutVars>
          <dgm:bulletEnabled val="1"/>
        </dgm:presLayoutVars>
      </dgm:prSet>
      <dgm:spPr/>
    </dgm:pt>
  </dgm:ptLst>
  <dgm:cxnLst>
    <dgm:cxn modelId="{D480C726-F8B1-4624-B4C6-A0F55F2FF888}" srcId="{738D8446-D1A6-4C7A-950B-6249F4EDB41D}" destId="{08F971EC-9D21-4FA5-84D1-BB5FB5223E21}" srcOrd="0" destOrd="0" parTransId="{4DC50E3D-FC3B-40D3-9E4A-BA6410C413CE}" sibTransId="{E9AD7CD5-5BC5-4718-92AA-3B9D87E3E980}"/>
    <dgm:cxn modelId="{04D4B22C-DCAA-4716-A20F-6C59803BD865}" type="presOf" srcId="{738D8446-D1A6-4C7A-950B-6249F4EDB41D}" destId="{980F8AF4-E151-4807-8022-C2DE7222064A}" srcOrd="0" destOrd="0" presId="urn:microsoft.com/office/officeart/2005/8/layout/vList2"/>
    <dgm:cxn modelId="{B314ED3D-F93A-41C2-BA95-DC1E0906E5B3}" srcId="{08F971EC-9D21-4FA5-84D1-BB5FB5223E21}" destId="{7C33FDEF-CDD0-49E0-B8C7-1BA6AFBA22E4}" srcOrd="1" destOrd="0" parTransId="{2CBAE91C-6A2C-48BA-B4C2-8666BBB697B8}" sibTransId="{D45357C6-6763-4125-B993-D933FAB9BD7D}"/>
    <dgm:cxn modelId="{39866697-B786-494C-94D0-F5AFB76971EA}" srcId="{08F971EC-9D21-4FA5-84D1-BB5FB5223E21}" destId="{89F8F7A6-9FED-4249-9934-EB57379D577A}" srcOrd="2" destOrd="0" parTransId="{19A5D815-1574-4A5F-8620-42C7C9FA9777}" sibTransId="{39E768D6-ED5C-4509-BB70-CB37549959CC}"/>
    <dgm:cxn modelId="{691C679F-B066-4744-81A5-B5A2FCA4628D}" type="presOf" srcId="{89F8F7A6-9FED-4249-9934-EB57379D577A}" destId="{1BFF67CB-0835-4B37-AEA3-B059C04E66FB}" srcOrd="0" destOrd="2" presId="urn:microsoft.com/office/officeart/2005/8/layout/vList2"/>
    <dgm:cxn modelId="{404FE0A1-C54F-4D41-AE84-1A04F94DD73A}" srcId="{08F971EC-9D21-4FA5-84D1-BB5FB5223E21}" destId="{245185E2-F7CC-40F8-B83E-CCA6E36230EB}" srcOrd="0" destOrd="0" parTransId="{DD6D9DD0-2B6E-4BBF-85DE-19D2BE867097}" sibTransId="{D1F80EAF-730E-4931-B171-3063DF9F7A80}"/>
    <dgm:cxn modelId="{494E83AE-AF68-47CA-A00F-492C7250BFD9}" type="presOf" srcId="{08F971EC-9D21-4FA5-84D1-BB5FB5223E21}" destId="{1A559401-2CB0-47FE-AAB8-C117E2ADB7E8}" srcOrd="0" destOrd="0" presId="urn:microsoft.com/office/officeart/2005/8/layout/vList2"/>
    <dgm:cxn modelId="{1FE73BB2-CCA8-4669-BA94-D9E863DEA08A}" type="presOf" srcId="{245185E2-F7CC-40F8-B83E-CCA6E36230EB}" destId="{1BFF67CB-0835-4B37-AEA3-B059C04E66FB}" srcOrd="0" destOrd="0" presId="urn:microsoft.com/office/officeart/2005/8/layout/vList2"/>
    <dgm:cxn modelId="{12641BD8-D3EE-4338-BBF4-5D088585C4FA}" type="presOf" srcId="{7C33FDEF-CDD0-49E0-B8C7-1BA6AFBA22E4}" destId="{1BFF67CB-0835-4B37-AEA3-B059C04E66FB}" srcOrd="0" destOrd="1" presId="urn:microsoft.com/office/officeart/2005/8/layout/vList2"/>
    <dgm:cxn modelId="{B1308A5D-5602-43E7-A347-3EA0A77F3AB7}" type="presParOf" srcId="{980F8AF4-E151-4807-8022-C2DE7222064A}" destId="{1A559401-2CB0-47FE-AAB8-C117E2ADB7E8}" srcOrd="0" destOrd="0" presId="urn:microsoft.com/office/officeart/2005/8/layout/vList2"/>
    <dgm:cxn modelId="{3F2B586F-CF7D-4B5C-845D-5446D789CEEA}" type="presParOf" srcId="{980F8AF4-E151-4807-8022-C2DE7222064A}" destId="{1BFF67CB-0835-4B37-AEA3-B059C04E66FB}" srcOrd="1" destOrd="0" presId="urn:microsoft.com/office/officeart/2005/8/layout/vList2"/>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B6CD7F-87A5-4A78-939D-5E474B159A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SG"/>
        </a:p>
      </dgm:t>
    </dgm:pt>
    <dgm:pt modelId="{B2B50EA8-C273-4BC4-88AB-78B6F03360B2}">
      <dgm:prSet custT="1"/>
      <dgm:spPr/>
      <dgm:t>
        <a:bodyPr/>
        <a:lstStyle/>
        <a:p>
          <a:r>
            <a:rPr lang="en-US" sz="1600" b="0" i="0" dirty="0"/>
            <a:t>tlog_eps523_trade_price_n_wap_eqi_price0_dev</a:t>
          </a:r>
          <a:endParaRPr lang="en-SG" sz="1600" dirty="0"/>
        </a:p>
      </dgm:t>
    </dgm:pt>
    <dgm:pt modelId="{5B8F1A70-5DD4-4144-8BDF-DDE815DC7EF9}" type="parTrans" cxnId="{BABF70D2-1081-4DE4-9514-C08E91D5666A}">
      <dgm:prSet/>
      <dgm:spPr/>
      <dgm:t>
        <a:bodyPr/>
        <a:lstStyle/>
        <a:p>
          <a:endParaRPr lang="en-SG"/>
        </a:p>
      </dgm:t>
    </dgm:pt>
    <dgm:pt modelId="{4352F232-AC8D-4DB8-9626-77AD9D46DB37}" type="sibTrans" cxnId="{BABF70D2-1081-4DE4-9514-C08E91D5666A}">
      <dgm:prSet/>
      <dgm:spPr/>
      <dgm:t>
        <a:bodyPr/>
        <a:lstStyle/>
        <a:p>
          <a:endParaRPr lang="en-SG"/>
        </a:p>
      </dgm:t>
    </dgm:pt>
    <dgm:pt modelId="{2A62D5F7-0C27-4101-876F-DF52F2A332A6}">
      <dgm:prSet custT="1"/>
      <dgm:spPr/>
      <dgm:t>
        <a:bodyPr/>
        <a:lstStyle/>
        <a:p>
          <a:r>
            <a:rPr lang="en-SG" sz="1200" b="0" i="0" u="none" dirty="0"/>
            <a:t>‘log_wap1_log_price_ret_vol’, </a:t>
          </a:r>
          <a:endParaRPr lang="en-SG" sz="1200" dirty="0"/>
        </a:p>
      </dgm:t>
    </dgm:pt>
    <dgm:pt modelId="{BB2918B8-FB40-4A6D-9186-5B870B8F87FD}" type="parTrans" cxnId="{5F7E230B-2CBD-42FA-A7A3-2EF91B5E7432}">
      <dgm:prSet/>
      <dgm:spPr/>
      <dgm:t>
        <a:bodyPr/>
        <a:lstStyle/>
        <a:p>
          <a:endParaRPr lang="en-SG"/>
        </a:p>
      </dgm:t>
    </dgm:pt>
    <dgm:pt modelId="{F094F7F9-FA4F-492D-B4FA-7FF3BF22D1E0}" type="sibTrans" cxnId="{5F7E230B-2CBD-42FA-A7A3-2EF91B5E7432}">
      <dgm:prSet/>
      <dgm:spPr/>
      <dgm:t>
        <a:bodyPr/>
        <a:lstStyle/>
        <a:p>
          <a:endParaRPr lang="en-SG"/>
        </a:p>
      </dgm:t>
    </dgm:pt>
    <dgm:pt modelId="{CFD5FFC5-F6D9-498A-A5ED-929348A7D565}">
      <dgm:prSet custT="1"/>
      <dgm:spPr/>
      <dgm:t>
        <a:bodyPr/>
        <a:lstStyle/>
        <a:p>
          <a:r>
            <a:rPr lang="en-SG" sz="1200" b="0" i="0" u="none" dirty="0"/>
            <a:t>‘tlog_first_10_min_vol’, </a:t>
          </a:r>
          <a:endParaRPr lang="en-SG" sz="1200" dirty="0"/>
        </a:p>
      </dgm:t>
    </dgm:pt>
    <dgm:pt modelId="{B4EA1ED7-267D-40F5-96E0-3E898544DC08}" type="parTrans" cxnId="{32EC13CA-472C-43D9-ADC7-EBA5660896E8}">
      <dgm:prSet/>
      <dgm:spPr/>
      <dgm:t>
        <a:bodyPr/>
        <a:lstStyle/>
        <a:p>
          <a:endParaRPr lang="en-SG"/>
        </a:p>
      </dgm:t>
    </dgm:pt>
    <dgm:pt modelId="{E8B1A0F0-3735-459E-8D0A-3DA1C4034268}" type="sibTrans" cxnId="{32EC13CA-472C-43D9-ADC7-EBA5660896E8}">
      <dgm:prSet/>
      <dgm:spPr/>
      <dgm:t>
        <a:bodyPr/>
        <a:lstStyle/>
        <a:p>
          <a:endParaRPr lang="en-SG"/>
        </a:p>
      </dgm:t>
    </dgm:pt>
    <dgm:pt modelId="{0221C5BE-8944-4F27-A527-A8A87E97BC5F}">
      <dgm:prSet custT="1"/>
      <dgm:spPr/>
      <dgm:t>
        <a:bodyPr/>
        <a:lstStyle/>
        <a:p>
          <a:r>
            <a:rPr lang="en-SG" sz="1200" b="0" i="0" u="none" dirty="0"/>
            <a:t>‘tlog_linear_sad_bid_price1’</a:t>
          </a:r>
          <a:endParaRPr lang="en-SG" sz="1200" dirty="0"/>
        </a:p>
      </dgm:t>
    </dgm:pt>
    <dgm:pt modelId="{B4B93641-C535-43A4-A0A8-9B9FE4DA5B4D}" type="parTrans" cxnId="{3389FEEE-23D5-4DFB-A011-CCD92435EFD9}">
      <dgm:prSet/>
      <dgm:spPr/>
      <dgm:t>
        <a:bodyPr/>
        <a:lstStyle/>
        <a:p>
          <a:endParaRPr lang="en-SG"/>
        </a:p>
      </dgm:t>
    </dgm:pt>
    <dgm:pt modelId="{0CC37E1F-53B7-4557-8378-01D5CE6818DE}" type="sibTrans" cxnId="{3389FEEE-23D5-4DFB-A011-CCD92435EFD9}">
      <dgm:prSet/>
      <dgm:spPr/>
      <dgm:t>
        <a:bodyPr/>
        <a:lstStyle/>
        <a:p>
          <a:endParaRPr lang="en-SG"/>
        </a:p>
      </dgm:t>
    </dgm:pt>
    <dgm:pt modelId="{61A801D8-4000-49F2-AEF2-02EFF404017A}" type="pres">
      <dgm:prSet presAssocID="{5CB6CD7F-87A5-4A78-939D-5E474B159AA4}" presName="linear" presStyleCnt="0">
        <dgm:presLayoutVars>
          <dgm:animLvl val="lvl"/>
          <dgm:resizeHandles val="exact"/>
        </dgm:presLayoutVars>
      </dgm:prSet>
      <dgm:spPr/>
    </dgm:pt>
    <dgm:pt modelId="{6071CBED-BF6D-440D-B8B1-A448546668E7}" type="pres">
      <dgm:prSet presAssocID="{B2B50EA8-C273-4BC4-88AB-78B6F03360B2}" presName="parentText" presStyleLbl="node1" presStyleIdx="0" presStyleCnt="1">
        <dgm:presLayoutVars>
          <dgm:chMax val="0"/>
          <dgm:bulletEnabled val="1"/>
        </dgm:presLayoutVars>
      </dgm:prSet>
      <dgm:spPr/>
    </dgm:pt>
    <dgm:pt modelId="{2E83E3EF-A224-4214-87BF-CBF9A4CE4D8A}" type="pres">
      <dgm:prSet presAssocID="{B2B50EA8-C273-4BC4-88AB-78B6F03360B2}" presName="childText" presStyleLbl="revTx" presStyleIdx="0" presStyleCnt="1">
        <dgm:presLayoutVars>
          <dgm:bulletEnabled val="1"/>
        </dgm:presLayoutVars>
      </dgm:prSet>
      <dgm:spPr/>
    </dgm:pt>
  </dgm:ptLst>
  <dgm:cxnLst>
    <dgm:cxn modelId="{5F7E230B-2CBD-42FA-A7A3-2EF91B5E7432}" srcId="{B2B50EA8-C273-4BC4-88AB-78B6F03360B2}" destId="{2A62D5F7-0C27-4101-876F-DF52F2A332A6}" srcOrd="0" destOrd="0" parTransId="{BB2918B8-FB40-4A6D-9186-5B870B8F87FD}" sibTransId="{F094F7F9-FA4F-492D-B4FA-7FF3BF22D1E0}"/>
    <dgm:cxn modelId="{A2342429-B008-4C3A-B085-23E5685015DD}" type="presOf" srcId="{0221C5BE-8944-4F27-A527-A8A87E97BC5F}" destId="{2E83E3EF-A224-4214-87BF-CBF9A4CE4D8A}" srcOrd="0" destOrd="2" presId="urn:microsoft.com/office/officeart/2005/8/layout/vList2"/>
    <dgm:cxn modelId="{02408699-22C8-4D02-9097-6E593DECBBE1}" type="presOf" srcId="{2A62D5F7-0C27-4101-876F-DF52F2A332A6}" destId="{2E83E3EF-A224-4214-87BF-CBF9A4CE4D8A}" srcOrd="0" destOrd="0" presId="urn:microsoft.com/office/officeart/2005/8/layout/vList2"/>
    <dgm:cxn modelId="{D2D818C2-0348-43BB-8E80-6B1903577452}" type="presOf" srcId="{5CB6CD7F-87A5-4A78-939D-5E474B159AA4}" destId="{61A801D8-4000-49F2-AEF2-02EFF404017A}" srcOrd="0" destOrd="0" presId="urn:microsoft.com/office/officeart/2005/8/layout/vList2"/>
    <dgm:cxn modelId="{3BECE6C6-0DEE-4D8C-8EA9-41C030B8EC5F}" type="presOf" srcId="{CFD5FFC5-F6D9-498A-A5ED-929348A7D565}" destId="{2E83E3EF-A224-4214-87BF-CBF9A4CE4D8A}" srcOrd="0" destOrd="1" presId="urn:microsoft.com/office/officeart/2005/8/layout/vList2"/>
    <dgm:cxn modelId="{32EC13CA-472C-43D9-ADC7-EBA5660896E8}" srcId="{B2B50EA8-C273-4BC4-88AB-78B6F03360B2}" destId="{CFD5FFC5-F6D9-498A-A5ED-929348A7D565}" srcOrd="1" destOrd="0" parTransId="{B4EA1ED7-267D-40F5-96E0-3E898544DC08}" sibTransId="{E8B1A0F0-3735-459E-8D0A-3DA1C4034268}"/>
    <dgm:cxn modelId="{BABF70D2-1081-4DE4-9514-C08E91D5666A}" srcId="{5CB6CD7F-87A5-4A78-939D-5E474B159AA4}" destId="{B2B50EA8-C273-4BC4-88AB-78B6F03360B2}" srcOrd="0" destOrd="0" parTransId="{5B8F1A70-5DD4-4144-8BDF-DDE815DC7EF9}" sibTransId="{4352F232-AC8D-4DB8-9626-77AD9D46DB37}"/>
    <dgm:cxn modelId="{B9FE68E6-3DB6-4150-BEF4-C45E9D26B321}" type="presOf" srcId="{B2B50EA8-C273-4BC4-88AB-78B6F03360B2}" destId="{6071CBED-BF6D-440D-B8B1-A448546668E7}" srcOrd="0" destOrd="0" presId="urn:microsoft.com/office/officeart/2005/8/layout/vList2"/>
    <dgm:cxn modelId="{3389FEEE-23D5-4DFB-A011-CCD92435EFD9}" srcId="{B2B50EA8-C273-4BC4-88AB-78B6F03360B2}" destId="{0221C5BE-8944-4F27-A527-A8A87E97BC5F}" srcOrd="2" destOrd="0" parTransId="{B4B93641-C535-43A4-A0A8-9B9FE4DA5B4D}" sibTransId="{0CC37E1F-53B7-4557-8378-01D5CE6818DE}"/>
    <dgm:cxn modelId="{A753D821-00F8-4910-9EE9-A8E5A4CB7D9A}" type="presParOf" srcId="{61A801D8-4000-49F2-AEF2-02EFF404017A}" destId="{6071CBED-BF6D-440D-B8B1-A448546668E7}" srcOrd="0" destOrd="0" presId="urn:microsoft.com/office/officeart/2005/8/layout/vList2"/>
    <dgm:cxn modelId="{2EE99DFA-D0C8-4500-90CE-2910A64214E1}" type="presParOf" srcId="{61A801D8-4000-49F2-AEF2-02EFF404017A}" destId="{2E83E3EF-A224-4214-87BF-CBF9A4CE4D8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F3CDA1-5E3E-4304-A1D6-86DE8C887D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SG"/>
        </a:p>
      </dgm:t>
    </dgm:pt>
    <dgm:pt modelId="{CAA1F1F7-F682-4F7D-85E3-19EA99689626}">
      <dgm:prSet custT="1"/>
      <dgm:spPr/>
      <dgm:t>
        <a:bodyPr/>
        <a:lstStyle/>
        <a:p>
          <a:r>
            <a:rPr lang="en-SG" sz="1600" b="0" i="0" u="none" dirty="0"/>
            <a:t>tvpl2_rmed2v1</a:t>
          </a:r>
          <a:endParaRPr lang="en-SG" sz="1600" dirty="0"/>
        </a:p>
      </dgm:t>
    </dgm:pt>
    <dgm:pt modelId="{4B97F75B-292D-4BAF-ABB0-BEDAEED65A11}" type="parTrans" cxnId="{88E09112-1575-4BD1-951E-603329EDA18E}">
      <dgm:prSet/>
      <dgm:spPr/>
      <dgm:t>
        <a:bodyPr/>
        <a:lstStyle/>
        <a:p>
          <a:endParaRPr lang="en-SG"/>
        </a:p>
      </dgm:t>
    </dgm:pt>
    <dgm:pt modelId="{E46CAD3B-22D5-4438-B533-F6CB94D75FD3}" type="sibTrans" cxnId="{88E09112-1575-4BD1-951E-603329EDA18E}">
      <dgm:prSet/>
      <dgm:spPr/>
      <dgm:t>
        <a:bodyPr/>
        <a:lstStyle/>
        <a:p>
          <a:endParaRPr lang="en-SG"/>
        </a:p>
      </dgm:t>
    </dgm:pt>
    <dgm:pt modelId="{94E0A5BE-DCF4-4A02-ADF3-0A0B1AC8C714}">
      <dgm:prSet custT="1"/>
      <dgm:spPr/>
      <dgm:t>
        <a:bodyPr/>
        <a:lstStyle/>
        <a:p>
          <a:r>
            <a:rPr lang="en-SG" sz="1200" dirty="0"/>
            <a:t>‘</a:t>
          </a:r>
          <a:r>
            <a:rPr lang="en-SG" sz="1200" b="0" i="0" u="none" dirty="0"/>
            <a:t>tlog_first_10_min_vol’,</a:t>
          </a:r>
          <a:endParaRPr lang="en-SG" sz="1200" dirty="0"/>
        </a:p>
      </dgm:t>
    </dgm:pt>
    <dgm:pt modelId="{687DBF56-3F8F-4D06-901D-690D4ADF6781}" type="parTrans" cxnId="{D572A158-2CD7-4D31-A1FA-2DA65C268F8B}">
      <dgm:prSet/>
      <dgm:spPr/>
      <dgm:t>
        <a:bodyPr/>
        <a:lstStyle/>
        <a:p>
          <a:endParaRPr lang="en-SG"/>
        </a:p>
      </dgm:t>
    </dgm:pt>
    <dgm:pt modelId="{9BED0884-7B2B-4177-BE97-E0A7D104C73F}" type="sibTrans" cxnId="{D572A158-2CD7-4D31-A1FA-2DA65C268F8B}">
      <dgm:prSet/>
      <dgm:spPr/>
      <dgm:t>
        <a:bodyPr/>
        <a:lstStyle/>
        <a:p>
          <a:endParaRPr lang="en-SG"/>
        </a:p>
      </dgm:t>
    </dgm:pt>
    <dgm:pt modelId="{49C2A72E-481C-4F45-A5F8-455BA22D81CE}">
      <dgm:prSet custT="1"/>
      <dgm:spPr/>
      <dgm:t>
        <a:bodyPr/>
        <a:lstStyle/>
        <a:p>
          <a:r>
            <a:rPr lang="en-SG" sz="1200" b="0" i="0" u="none" dirty="0"/>
            <a:t>‘log_wap1_log_price_ret_vol’,,</a:t>
          </a:r>
          <a:endParaRPr lang="en-SG" sz="1200" dirty="0"/>
        </a:p>
      </dgm:t>
    </dgm:pt>
    <dgm:pt modelId="{4FAAA6D3-26A2-42D2-999B-BC99879E66E2}" type="parTrans" cxnId="{A92608E6-DB9D-481A-A434-F1D9E0B7BB4F}">
      <dgm:prSet/>
      <dgm:spPr/>
      <dgm:t>
        <a:bodyPr/>
        <a:lstStyle/>
        <a:p>
          <a:endParaRPr lang="en-SG"/>
        </a:p>
      </dgm:t>
    </dgm:pt>
    <dgm:pt modelId="{793634AA-799C-48EE-9B94-3BD144CB4975}" type="sibTrans" cxnId="{A92608E6-DB9D-481A-A434-F1D9E0B7BB4F}">
      <dgm:prSet/>
      <dgm:spPr/>
      <dgm:t>
        <a:bodyPr/>
        <a:lstStyle/>
        <a:p>
          <a:endParaRPr lang="en-SG"/>
        </a:p>
      </dgm:t>
    </dgm:pt>
    <dgm:pt modelId="{FA7FE5E4-963D-4D14-8CBD-5270677AAF9A}">
      <dgm:prSet custT="1"/>
      <dgm:spPr/>
      <dgm:t>
        <a:bodyPr/>
        <a:lstStyle/>
        <a:p>
          <a:r>
            <a:rPr lang="en-SG" sz="1200" b="0" i="0" u="none" dirty="0"/>
            <a:t>‘tlog_target_col_pcorr_90_clusters</a:t>
          </a:r>
          <a:r>
            <a:rPr lang="en-SG" sz="1200" dirty="0"/>
            <a:t>’</a:t>
          </a:r>
        </a:p>
      </dgm:t>
    </dgm:pt>
    <dgm:pt modelId="{3304A01A-59C2-4E94-9C26-04CD6C6AEA27}" type="parTrans" cxnId="{76C2FB84-D71C-43C4-B8A1-1B9FC2FD9008}">
      <dgm:prSet/>
      <dgm:spPr/>
      <dgm:t>
        <a:bodyPr/>
        <a:lstStyle/>
        <a:p>
          <a:endParaRPr lang="en-SG"/>
        </a:p>
      </dgm:t>
    </dgm:pt>
    <dgm:pt modelId="{1F208063-C64B-448E-910D-B5F770D8BD75}" type="sibTrans" cxnId="{76C2FB84-D71C-43C4-B8A1-1B9FC2FD9008}">
      <dgm:prSet/>
      <dgm:spPr/>
      <dgm:t>
        <a:bodyPr/>
        <a:lstStyle/>
        <a:p>
          <a:endParaRPr lang="en-SG"/>
        </a:p>
      </dgm:t>
    </dgm:pt>
    <dgm:pt modelId="{DD4CEDB9-3842-411D-A2DE-1C17085598D3}" type="pres">
      <dgm:prSet presAssocID="{85F3CDA1-5E3E-4304-A1D6-86DE8C887DCC}" presName="linear" presStyleCnt="0">
        <dgm:presLayoutVars>
          <dgm:animLvl val="lvl"/>
          <dgm:resizeHandles val="exact"/>
        </dgm:presLayoutVars>
      </dgm:prSet>
      <dgm:spPr/>
    </dgm:pt>
    <dgm:pt modelId="{E9A0CA3D-92DC-4B3B-BA7C-C44701F810D3}" type="pres">
      <dgm:prSet presAssocID="{CAA1F1F7-F682-4F7D-85E3-19EA99689626}" presName="parentText" presStyleLbl="node1" presStyleIdx="0" presStyleCnt="1">
        <dgm:presLayoutVars>
          <dgm:chMax val="0"/>
          <dgm:bulletEnabled val="1"/>
        </dgm:presLayoutVars>
      </dgm:prSet>
      <dgm:spPr/>
    </dgm:pt>
    <dgm:pt modelId="{09401F80-56BD-45CE-A9FF-48B9790AD043}" type="pres">
      <dgm:prSet presAssocID="{CAA1F1F7-F682-4F7D-85E3-19EA99689626}" presName="childText" presStyleLbl="revTx" presStyleIdx="0" presStyleCnt="1">
        <dgm:presLayoutVars>
          <dgm:bulletEnabled val="1"/>
        </dgm:presLayoutVars>
      </dgm:prSet>
      <dgm:spPr/>
    </dgm:pt>
  </dgm:ptLst>
  <dgm:cxnLst>
    <dgm:cxn modelId="{88E09112-1575-4BD1-951E-603329EDA18E}" srcId="{85F3CDA1-5E3E-4304-A1D6-86DE8C887DCC}" destId="{CAA1F1F7-F682-4F7D-85E3-19EA99689626}" srcOrd="0" destOrd="0" parTransId="{4B97F75B-292D-4BAF-ABB0-BEDAEED65A11}" sibTransId="{E46CAD3B-22D5-4438-B533-F6CB94D75FD3}"/>
    <dgm:cxn modelId="{90D8AB76-FB6A-45F3-90B8-4C54AFF95505}" type="presOf" srcId="{CAA1F1F7-F682-4F7D-85E3-19EA99689626}" destId="{E9A0CA3D-92DC-4B3B-BA7C-C44701F810D3}" srcOrd="0" destOrd="0" presId="urn:microsoft.com/office/officeart/2005/8/layout/vList2"/>
    <dgm:cxn modelId="{D572A158-2CD7-4D31-A1FA-2DA65C268F8B}" srcId="{CAA1F1F7-F682-4F7D-85E3-19EA99689626}" destId="{94E0A5BE-DCF4-4A02-ADF3-0A0B1AC8C714}" srcOrd="0" destOrd="0" parTransId="{687DBF56-3F8F-4D06-901D-690D4ADF6781}" sibTransId="{9BED0884-7B2B-4177-BE97-E0A7D104C73F}"/>
    <dgm:cxn modelId="{349A217E-E36F-4A85-92B8-257BEEAF41C7}" type="presOf" srcId="{85F3CDA1-5E3E-4304-A1D6-86DE8C887DCC}" destId="{DD4CEDB9-3842-411D-A2DE-1C17085598D3}" srcOrd="0" destOrd="0" presId="urn:microsoft.com/office/officeart/2005/8/layout/vList2"/>
    <dgm:cxn modelId="{2481577F-D8AB-497D-9548-E6FFAB8C9F1E}" type="presOf" srcId="{FA7FE5E4-963D-4D14-8CBD-5270677AAF9A}" destId="{09401F80-56BD-45CE-A9FF-48B9790AD043}" srcOrd="0" destOrd="2" presId="urn:microsoft.com/office/officeart/2005/8/layout/vList2"/>
    <dgm:cxn modelId="{1461BB84-0F72-4695-8FF1-99FE1829A63F}" type="presOf" srcId="{49C2A72E-481C-4F45-A5F8-455BA22D81CE}" destId="{09401F80-56BD-45CE-A9FF-48B9790AD043}" srcOrd="0" destOrd="1" presId="urn:microsoft.com/office/officeart/2005/8/layout/vList2"/>
    <dgm:cxn modelId="{76C2FB84-D71C-43C4-B8A1-1B9FC2FD9008}" srcId="{CAA1F1F7-F682-4F7D-85E3-19EA99689626}" destId="{FA7FE5E4-963D-4D14-8CBD-5270677AAF9A}" srcOrd="2" destOrd="0" parTransId="{3304A01A-59C2-4E94-9C26-04CD6C6AEA27}" sibTransId="{1F208063-C64B-448E-910D-B5F770D8BD75}"/>
    <dgm:cxn modelId="{A92608E6-DB9D-481A-A434-F1D9E0B7BB4F}" srcId="{CAA1F1F7-F682-4F7D-85E3-19EA99689626}" destId="{49C2A72E-481C-4F45-A5F8-455BA22D81CE}" srcOrd="1" destOrd="0" parTransId="{4FAAA6D3-26A2-42D2-999B-BC99879E66E2}" sibTransId="{793634AA-799C-48EE-9B94-3BD144CB4975}"/>
    <dgm:cxn modelId="{7FDEECE7-D302-4543-BABC-5F0266AB8897}" type="presOf" srcId="{94E0A5BE-DCF4-4A02-ADF3-0A0B1AC8C714}" destId="{09401F80-56BD-45CE-A9FF-48B9790AD043}" srcOrd="0" destOrd="0" presId="urn:microsoft.com/office/officeart/2005/8/layout/vList2"/>
    <dgm:cxn modelId="{115FB4F5-DDE7-409F-8723-8AF16E648179}" type="presParOf" srcId="{DD4CEDB9-3842-411D-A2DE-1C17085598D3}" destId="{E9A0CA3D-92DC-4B3B-BA7C-C44701F810D3}" srcOrd="0" destOrd="0" presId="urn:microsoft.com/office/officeart/2005/8/layout/vList2"/>
    <dgm:cxn modelId="{17AD7D77-7E8B-4497-9578-CAC50D281238}" type="presParOf" srcId="{DD4CEDB9-3842-411D-A2DE-1C17085598D3}" destId="{09401F80-56BD-45CE-A9FF-48B9790AD043}"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48209D-E6A2-413A-8B3A-EE7142EC5F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SG"/>
        </a:p>
      </dgm:t>
    </dgm:pt>
    <dgm:pt modelId="{ED0B9341-9962-43FC-848D-614163964861}">
      <dgm:prSet/>
      <dgm:spPr/>
      <dgm:t>
        <a:bodyPr/>
        <a:lstStyle/>
        <a:p>
          <a:r>
            <a:rPr lang="en-US" b="0" i="0" dirty="0"/>
            <a:t>wap1_log_price_ret_normalized*mean_centered_per_wap1_lprice_ret_vol_:0</a:t>
          </a:r>
          <a:endParaRPr lang="en-SG" dirty="0"/>
        </a:p>
      </dgm:t>
    </dgm:pt>
    <dgm:pt modelId="{EF5FF181-7C52-4B30-A16E-A4115CD3DC80}" type="parTrans" cxnId="{15DE7CB3-DFD8-4B9A-90C2-D8E02EF37001}">
      <dgm:prSet/>
      <dgm:spPr/>
      <dgm:t>
        <a:bodyPr/>
        <a:lstStyle/>
        <a:p>
          <a:endParaRPr lang="en-SG"/>
        </a:p>
      </dgm:t>
    </dgm:pt>
    <dgm:pt modelId="{2CFA6F1B-2964-40CB-910F-D06866D03166}" type="sibTrans" cxnId="{15DE7CB3-DFD8-4B9A-90C2-D8E02EF37001}">
      <dgm:prSet/>
      <dgm:spPr/>
      <dgm:t>
        <a:bodyPr/>
        <a:lstStyle/>
        <a:p>
          <a:endParaRPr lang="en-SG"/>
        </a:p>
      </dgm:t>
    </dgm:pt>
    <dgm:pt modelId="{DCF716F8-1864-41B8-89B1-4920DA98D5D5}">
      <dgm:prSet/>
      <dgm:spPr/>
      <dgm:t>
        <a:bodyPr/>
        <a:lstStyle/>
        <a:p>
          <a:r>
            <a:rPr lang="en-SG" b="0" i="0" dirty="0"/>
            <a:t>‘log_wap1_log_price_ret_vol’,</a:t>
          </a:r>
          <a:endParaRPr lang="en-SG" dirty="0"/>
        </a:p>
      </dgm:t>
    </dgm:pt>
    <dgm:pt modelId="{E5D23A7A-290A-437B-8BFC-03A5D532CF48}" type="parTrans" cxnId="{42014181-253E-4B3F-965B-99ED961491B1}">
      <dgm:prSet/>
      <dgm:spPr/>
      <dgm:t>
        <a:bodyPr/>
        <a:lstStyle/>
        <a:p>
          <a:endParaRPr lang="en-SG"/>
        </a:p>
      </dgm:t>
    </dgm:pt>
    <dgm:pt modelId="{71858984-F08E-474E-99E2-099F66455F6E}" type="sibTrans" cxnId="{42014181-253E-4B3F-965B-99ED961491B1}">
      <dgm:prSet/>
      <dgm:spPr/>
      <dgm:t>
        <a:bodyPr/>
        <a:lstStyle/>
        <a:p>
          <a:endParaRPr lang="en-SG"/>
        </a:p>
      </dgm:t>
    </dgm:pt>
    <dgm:pt modelId="{03D0F10E-11FC-49A5-86C3-C49EC4460B4B}">
      <dgm:prSet/>
      <dgm:spPr/>
      <dgm:t>
        <a:bodyPr/>
        <a:lstStyle/>
        <a:p>
          <a:r>
            <a:rPr lang="en-SG" b="0" i="0"/>
            <a:t>‘tlog_first_10_min_vol’, </a:t>
          </a:r>
          <a:endParaRPr lang="en-SG"/>
        </a:p>
      </dgm:t>
    </dgm:pt>
    <dgm:pt modelId="{8A2F991A-75F0-43F8-9CA4-EB5C06EEE69C}" type="parTrans" cxnId="{5E766ED2-8549-4E38-AD74-C71DED8ED8BC}">
      <dgm:prSet/>
      <dgm:spPr/>
      <dgm:t>
        <a:bodyPr/>
        <a:lstStyle/>
        <a:p>
          <a:endParaRPr lang="en-SG"/>
        </a:p>
      </dgm:t>
    </dgm:pt>
    <dgm:pt modelId="{3AE6C22A-24D6-40D8-84B5-6BF2D9610B5F}" type="sibTrans" cxnId="{5E766ED2-8549-4E38-AD74-C71DED8ED8BC}">
      <dgm:prSet/>
      <dgm:spPr/>
      <dgm:t>
        <a:bodyPr/>
        <a:lstStyle/>
        <a:p>
          <a:endParaRPr lang="en-SG"/>
        </a:p>
      </dgm:t>
    </dgm:pt>
    <dgm:pt modelId="{FB80549E-CD12-48F8-8D83-183822EC0381}">
      <dgm:prSet/>
      <dgm:spPr/>
      <dgm:t>
        <a:bodyPr/>
        <a:lstStyle/>
        <a:p>
          <a:r>
            <a:rPr lang="en-SG" b="0" i="0"/>
            <a:t>‘tlog_target_col_pcorr_90_clusters</a:t>
          </a:r>
          <a:endParaRPr lang="en-SG"/>
        </a:p>
      </dgm:t>
    </dgm:pt>
    <dgm:pt modelId="{2515A0B3-BC2F-48B4-AC45-D5F51A8BCF18}" type="parTrans" cxnId="{6D4F3671-4193-4FF0-80E6-A55B2B887B4C}">
      <dgm:prSet/>
      <dgm:spPr/>
      <dgm:t>
        <a:bodyPr/>
        <a:lstStyle/>
        <a:p>
          <a:endParaRPr lang="en-SG"/>
        </a:p>
      </dgm:t>
    </dgm:pt>
    <dgm:pt modelId="{F752FDAA-859E-442D-B1C0-0C7C80A0E699}" type="sibTrans" cxnId="{6D4F3671-4193-4FF0-80E6-A55B2B887B4C}">
      <dgm:prSet/>
      <dgm:spPr/>
      <dgm:t>
        <a:bodyPr/>
        <a:lstStyle/>
        <a:p>
          <a:endParaRPr lang="en-SG"/>
        </a:p>
      </dgm:t>
    </dgm:pt>
    <dgm:pt modelId="{3EBBC495-0176-4679-A2DD-198C72B836AE}" type="pres">
      <dgm:prSet presAssocID="{7948209D-E6A2-413A-8B3A-EE7142EC5FED}" presName="linear" presStyleCnt="0">
        <dgm:presLayoutVars>
          <dgm:animLvl val="lvl"/>
          <dgm:resizeHandles val="exact"/>
        </dgm:presLayoutVars>
      </dgm:prSet>
      <dgm:spPr/>
    </dgm:pt>
    <dgm:pt modelId="{E7C75EBC-5022-4940-9FEF-3AB4C5285399}" type="pres">
      <dgm:prSet presAssocID="{ED0B9341-9962-43FC-848D-614163964861}" presName="parentText" presStyleLbl="node1" presStyleIdx="0" presStyleCnt="1">
        <dgm:presLayoutVars>
          <dgm:chMax val="0"/>
          <dgm:bulletEnabled val="1"/>
        </dgm:presLayoutVars>
      </dgm:prSet>
      <dgm:spPr/>
    </dgm:pt>
    <dgm:pt modelId="{CF3676C3-7AD7-44ED-8646-F44DF178F922}" type="pres">
      <dgm:prSet presAssocID="{ED0B9341-9962-43FC-848D-614163964861}" presName="childText" presStyleLbl="revTx" presStyleIdx="0" presStyleCnt="1">
        <dgm:presLayoutVars>
          <dgm:bulletEnabled val="1"/>
        </dgm:presLayoutVars>
      </dgm:prSet>
      <dgm:spPr/>
    </dgm:pt>
  </dgm:ptLst>
  <dgm:cxnLst>
    <dgm:cxn modelId="{F4BCF26E-B22A-4868-ABDE-B892E70507FF}" type="presOf" srcId="{FB80549E-CD12-48F8-8D83-183822EC0381}" destId="{CF3676C3-7AD7-44ED-8646-F44DF178F922}" srcOrd="0" destOrd="2" presId="urn:microsoft.com/office/officeart/2005/8/layout/vList2"/>
    <dgm:cxn modelId="{5ECB2D70-1787-47F5-84C3-23E4F3CAFB39}" type="presOf" srcId="{ED0B9341-9962-43FC-848D-614163964861}" destId="{E7C75EBC-5022-4940-9FEF-3AB4C5285399}" srcOrd="0" destOrd="0" presId="urn:microsoft.com/office/officeart/2005/8/layout/vList2"/>
    <dgm:cxn modelId="{6D4F3671-4193-4FF0-80E6-A55B2B887B4C}" srcId="{ED0B9341-9962-43FC-848D-614163964861}" destId="{FB80549E-CD12-48F8-8D83-183822EC0381}" srcOrd="2" destOrd="0" parTransId="{2515A0B3-BC2F-48B4-AC45-D5F51A8BCF18}" sibTransId="{F752FDAA-859E-442D-B1C0-0C7C80A0E699}"/>
    <dgm:cxn modelId="{30009F7D-19D3-4C45-BB0C-A8067EBE5B9C}" type="presOf" srcId="{7948209D-E6A2-413A-8B3A-EE7142EC5FED}" destId="{3EBBC495-0176-4679-A2DD-198C72B836AE}" srcOrd="0" destOrd="0" presId="urn:microsoft.com/office/officeart/2005/8/layout/vList2"/>
    <dgm:cxn modelId="{42014181-253E-4B3F-965B-99ED961491B1}" srcId="{ED0B9341-9962-43FC-848D-614163964861}" destId="{DCF716F8-1864-41B8-89B1-4920DA98D5D5}" srcOrd="0" destOrd="0" parTransId="{E5D23A7A-290A-437B-8BFC-03A5D532CF48}" sibTransId="{71858984-F08E-474E-99E2-099F66455F6E}"/>
    <dgm:cxn modelId="{5A284A97-EF68-4912-B204-3D04C7605C09}" type="presOf" srcId="{03D0F10E-11FC-49A5-86C3-C49EC4460B4B}" destId="{CF3676C3-7AD7-44ED-8646-F44DF178F922}" srcOrd="0" destOrd="1" presId="urn:microsoft.com/office/officeart/2005/8/layout/vList2"/>
    <dgm:cxn modelId="{AA8AF0B0-E892-4979-AD0D-466627D8131C}" type="presOf" srcId="{DCF716F8-1864-41B8-89B1-4920DA98D5D5}" destId="{CF3676C3-7AD7-44ED-8646-F44DF178F922}" srcOrd="0" destOrd="0" presId="urn:microsoft.com/office/officeart/2005/8/layout/vList2"/>
    <dgm:cxn modelId="{15DE7CB3-DFD8-4B9A-90C2-D8E02EF37001}" srcId="{7948209D-E6A2-413A-8B3A-EE7142EC5FED}" destId="{ED0B9341-9962-43FC-848D-614163964861}" srcOrd="0" destOrd="0" parTransId="{EF5FF181-7C52-4B30-A16E-A4115CD3DC80}" sibTransId="{2CFA6F1B-2964-40CB-910F-D06866D03166}"/>
    <dgm:cxn modelId="{5E766ED2-8549-4E38-AD74-C71DED8ED8BC}" srcId="{ED0B9341-9962-43FC-848D-614163964861}" destId="{03D0F10E-11FC-49A5-86C3-C49EC4460B4B}" srcOrd="1" destOrd="0" parTransId="{8A2F991A-75F0-43F8-9CA4-EB5C06EEE69C}" sibTransId="{3AE6C22A-24D6-40D8-84B5-6BF2D9610B5F}"/>
    <dgm:cxn modelId="{4E1D79A7-ED75-42B7-9556-A02FBC14267F}" type="presParOf" srcId="{3EBBC495-0176-4679-A2DD-198C72B836AE}" destId="{E7C75EBC-5022-4940-9FEF-3AB4C5285399}" srcOrd="0" destOrd="0" presId="urn:microsoft.com/office/officeart/2005/8/layout/vList2"/>
    <dgm:cxn modelId="{1FD8AF37-4DFE-4D75-A34D-ED042D98EFAD}" type="presParOf" srcId="{3EBBC495-0176-4679-A2DD-198C72B836AE}" destId="{CF3676C3-7AD7-44ED-8646-F44DF178F922}" srcOrd="1"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641F79-EDD7-4811-889C-6AA6B430ED8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SG"/>
        </a:p>
      </dgm:t>
    </dgm:pt>
    <dgm:pt modelId="{3698D6CB-C824-407A-BEA4-77E81F00F42E}">
      <dgm:prSet/>
      <dgm:spPr/>
      <dgm:t>
        <a:bodyPr/>
        <a:lstStyle/>
        <a:p>
          <a:r>
            <a:rPr lang="en-US" b="0" i="0"/>
            <a:t>tlog_wap1_lprice_ret_vol_ati_*_wap1_lprice_ret_avg_ast_per_wap1_lprice_ret_vol_:20’</a:t>
          </a:r>
          <a:endParaRPr lang="en-SG"/>
        </a:p>
      </dgm:t>
    </dgm:pt>
    <dgm:pt modelId="{32CC9686-2E2A-4F06-8065-29C0C615643B}" type="parTrans" cxnId="{9AC8EB99-ABAE-4A67-BF6B-E52ADB335463}">
      <dgm:prSet/>
      <dgm:spPr/>
      <dgm:t>
        <a:bodyPr/>
        <a:lstStyle/>
        <a:p>
          <a:endParaRPr lang="en-SG"/>
        </a:p>
      </dgm:t>
    </dgm:pt>
    <dgm:pt modelId="{8A0AC228-1C29-40A8-8212-21A3AE0F5CD9}" type="sibTrans" cxnId="{9AC8EB99-ABAE-4A67-BF6B-E52ADB335463}">
      <dgm:prSet/>
      <dgm:spPr/>
      <dgm:t>
        <a:bodyPr/>
        <a:lstStyle/>
        <a:p>
          <a:endParaRPr lang="en-SG"/>
        </a:p>
      </dgm:t>
    </dgm:pt>
    <dgm:pt modelId="{9962BEAD-A2E3-4239-87CA-5CF8F75E76BE}">
      <dgm:prSet/>
      <dgm:spPr/>
      <dgm:t>
        <a:bodyPr/>
        <a:lstStyle/>
        <a:p>
          <a:r>
            <a:rPr lang="en-SG" b="0" i="0"/>
            <a:t>‘log_wap1_log_price_ret_vol’, </a:t>
          </a:r>
          <a:endParaRPr lang="en-SG"/>
        </a:p>
      </dgm:t>
    </dgm:pt>
    <dgm:pt modelId="{5D129795-E37F-4810-8E88-78821B4C93C8}" type="parTrans" cxnId="{00AEC51F-2C9C-4A3F-AFCC-C770C288E43C}">
      <dgm:prSet/>
      <dgm:spPr/>
      <dgm:t>
        <a:bodyPr/>
        <a:lstStyle/>
        <a:p>
          <a:endParaRPr lang="en-SG"/>
        </a:p>
      </dgm:t>
    </dgm:pt>
    <dgm:pt modelId="{88212C8A-2A7E-4367-B3BA-A29A54167CAA}" type="sibTrans" cxnId="{00AEC51F-2C9C-4A3F-AFCC-C770C288E43C}">
      <dgm:prSet/>
      <dgm:spPr/>
      <dgm:t>
        <a:bodyPr/>
        <a:lstStyle/>
        <a:p>
          <a:endParaRPr lang="en-SG"/>
        </a:p>
      </dgm:t>
    </dgm:pt>
    <dgm:pt modelId="{C62D1B4C-784B-45F8-A648-6C7D2A33171A}">
      <dgm:prSet/>
      <dgm:spPr/>
      <dgm:t>
        <a:bodyPr/>
        <a:lstStyle/>
        <a:p>
          <a:r>
            <a:rPr lang="en-SG" b="0" i="0" dirty="0"/>
            <a:t>‘tlog_first_10_min_vol’, </a:t>
          </a:r>
          <a:endParaRPr lang="en-SG" dirty="0"/>
        </a:p>
      </dgm:t>
    </dgm:pt>
    <dgm:pt modelId="{47ABB165-60CC-4C14-8256-C5F5028CDD92}" type="parTrans" cxnId="{2B7A1802-30D8-45C5-8EB1-6EE6CA18C29B}">
      <dgm:prSet/>
      <dgm:spPr/>
      <dgm:t>
        <a:bodyPr/>
        <a:lstStyle/>
        <a:p>
          <a:endParaRPr lang="en-SG"/>
        </a:p>
      </dgm:t>
    </dgm:pt>
    <dgm:pt modelId="{6C4CBA2F-3E69-4533-A185-1C27D8E5FEEF}" type="sibTrans" cxnId="{2B7A1802-30D8-45C5-8EB1-6EE6CA18C29B}">
      <dgm:prSet/>
      <dgm:spPr/>
      <dgm:t>
        <a:bodyPr/>
        <a:lstStyle/>
        <a:p>
          <a:endParaRPr lang="en-SG"/>
        </a:p>
      </dgm:t>
    </dgm:pt>
    <dgm:pt modelId="{ABDBF98E-9034-4AEF-80E8-5C33DE4642A1}">
      <dgm:prSet/>
      <dgm:spPr/>
      <dgm:t>
        <a:bodyPr/>
        <a:lstStyle/>
        <a:p>
          <a:r>
            <a:rPr lang="en-SG" b="0" i="0"/>
            <a:t>‘tlog_target_col_pcorr_90_clusters</a:t>
          </a:r>
          <a:r>
            <a:rPr lang="en-US"/>
            <a:t>’</a:t>
          </a:r>
          <a:endParaRPr lang="en-SG"/>
        </a:p>
      </dgm:t>
    </dgm:pt>
    <dgm:pt modelId="{254F634E-D32B-4AD4-A5C0-6786567D6F8E}" type="parTrans" cxnId="{EE429837-9F73-4A56-AF85-B250BDC27DC8}">
      <dgm:prSet/>
      <dgm:spPr/>
      <dgm:t>
        <a:bodyPr/>
        <a:lstStyle/>
        <a:p>
          <a:endParaRPr lang="en-SG"/>
        </a:p>
      </dgm:t>
    </dgm:pt>
    <dgm:pt modelId="{E9470784-26C2-4F9E-882F-DE15798B17A1}" type="sibTrans" cxnId="{EE429837-9F73-4A56-AF85-B250BDC27DC8}">
      <dgm:prSet/>
      <dgm:spPr/>
      <dgm:t>
        <a:bodyPr/>
        <a:lstStyle/>
        <a:p>
          <a:endParaRPr lang="en-SG"/>
        </a:p>
      </dgm:t>
    </dgm:pt>
    <dgm:pt modelId="{E18F7AEC-598D-4B1E-B3D5-2F52641A62D0}" type="pres">
      <dgm:prSet presAssocID="{3C641F79-EDD7-4811-889C-6AA6B430ED84}" presName="linear" presStyleCnt="0">
        <dgm:presLayoutVars>
          <dgm:animLvl val="lvl"/>
          <dgm:resizeHandles val="exact"/>
        </dgm:presLayoutVars>
      </dgm:prSet>
      <dgm:spPr/>
    </dgm:pt>
    <dgm:pt modelId="{0336F4B1-E483-48B3-8E6B-A800F58FE76D}" type="pres">
      <dgm:prSet presAssocID="{3698D6CB-C824-407A-BEA4-77E81F00F42E}" presName="parentText" presStyleLbl="node1" presStyleIdx="0" presStyleCnt="1">
        <dgm:presLayoutVars>
          <dgm:chMax val="0"/>
          <dgm:bulletEnabled val="1"/>
        </dgm:presLayoutVars>
      </dgm:prSet>
      <dgm:spPr/>
    </dgm:pt>
    <dgm:pt modelId="{330406D0-3D8A-4623-9926-E7817E7B47FC}" type="pres">
      <dgm:prSet presAssocID="{3698D6CB-C824-407A-BEA4-77E81F00F42E}" presName="childText" presStyleLbl="revTx" presStyleIdx="0" presStyleCnt="1">
        <dgm:presLayoutVars>
          <dgm:bulletEnabled val="1"/>
        </dgm:presLayoutVars>
      </dgm:prSet>
      <dgm:spPr/>
    </dgm:pt>
  </dgm:ptLst>
  <dgm:cxnLst>
    <dgm:cxn modelId="{2B7A1802-30D8-45C5-8EB1-6EE6CA18C29B}" srcId="{3698D6CB-C824-407A-BEA4-77E81F00F42E}" destId="{C62D1B4C-784B-45F8-A648-6C7D2A33171A}" srcOrd="1" destOrd="0" parTransId="{47ABB165-60CC-4C14-8256-C5F5028CDD92}" sibTransId="{6C4CBA2F-3E69-4533-A185-1C27D8E5FEEF}"/>
    <dgm:cxn modelId="{00AEC51F-2C9C-4A3F-AFCC-C770C288E43C}" srcId="{3698D6CB-C824-407A-BEA4-77E81F00F42E}" destId="{9962BEAD-A2E3-4239-87CA-5CF8F75E76BE}" srcOrd="0" destOrd="0" parTransId="{5D129795-E37F-4810-8E88-78821B4C93C8}" sibTransId="{88212C8A-2A7E-4367-B3BA-A29A54167CAA}"/>
    <dgm:cxn modelId="{EE429837-9F73-4A56-AF85-B250BDC27DC8}" srcId="{3698D6CB-C824-407A-BEA4-77E81F00F42E}" destId="{ABDBF98E-9034-4AEF-80E8-5C33DE4642A1}" srcOrd="2" destOrd="0" parTransId="{254F634E-D32B-4AD4-A5C0-6786567D6F8E}" sibTransId="{E9470784-26C2-4F9E-882F-DE15798B17A1}"/>
    <dgm:cxn modelId="{29D4FE71-0B65-4764-A6EF-EBA2DC337F4E}" type="presOf" srcId="{3C641F79-EDD7-4811-889C-6AA6B430ED84}" destId="{E18F7AEC-598D-4B1E-B3D5-2F52641A62D0}" srcOrd="0" destOrd="0" presId="urn:microsoft.com/office/officeart/2005/8/layout/vList2"/>
    <dgm:cxn modelId="{50B7B385-7FFC-4AD5-BAC1-B16DF75342E0}" type="presOf" srcId="{ABDBF98E-9034-4AEF-80E8-5C33DE4642A1}" destId="{330406D0-3D8A-4623-9926-E7817E7B47FC}" srcOrd="0" destOrd="2" presId="urn:microsoft.com/office/officeart/2005/8/layout/vList2"/>
    <dgm:cxn modelId="{9AC8EB99-ABAE-4A67-BF6B-E52ADB335463}" srcId="{3C641F79-EDD7-4811-889C-6AA6B430ED84}" destId="{3698D6CB-C824-407A-BEA4-77E81F00F42E}" srcOrd="0" destOrd="0" parTransId="{32CC9686-2E2A-4F06-8065-29C0C615643B}" sibTransId="{8A0AC228-1C29-40A8-8212-21A3AE0F5CD9}"/>
    <dgm:cxn modelId="{F7900BAE-F9CD-4207-A87F-A45701805ECB}" type="presOf" srcId="{3698D6CB-C824-407A-BEA4-77E81F00F42E}" destId="{0336F4B1-E483-48B3-8E6B-A800F58FE76D}" srcOrd="0" destOrd="0" presId="urn:microsoft.com/office/officeart/2005/8/layout/vList2"/>
    <dgm:cxn modelId="{0698ADC6-5BCF-4071-864E-53EBC15CFFCD}" type="presOf" srcId="{9962BEAD-A2E3-4239-87CA-5CF8F75E76BE}" destId="{330406D0-3D8A-4623-9926-E7817E7B47FC}" srcOrd="0" destOrd="0" presId="urn:microsoft.com/office/officeart/2005/8/layout/vList2"/>
    <dgm:cxn modelId="{2ECFF9CF-B060-497A-A9F6-372ABEE963FC}" type="presOf" srcId="{C62D1B4C-784B-45F8-A648-6C7D2A33171A}" destId="{330406D0-3D8A-4623-9926-E7817E7B47FC}" srcOrd="0" destOrd="1" presId="urn:microsoft.com/office/officeart/2005/8/layout/vList2"/>
    <dgm:cxn modelId="{302A9AF8-59F1-49D5-A4D9-4B849B3305EC}" type="presParOf" srcId="{E18F7AEC-598D-4B1E-B3D5-2F52641A62D0}" destId="{0336F4B1-E483-48B3-8E6B-A800F58FE76D}" srcOrd="0" destOrd="0" presId="urn:microsoft.com/office/officeart/2005/8/layout/vList2"/>
    <dgm:cxn modelId="{C1500C83-4506-4074-9C84-B8AF62EE531D}" type="presParOf" srcId="{E18F7AEC-598D-4B1E-B3D5-2F52641A62D0}" destId="{330406D0-3D8A-4623-9926-E7817E7B47FC}" srcOrd="1" destOrd="0" presId="urn:microsoft.com/office/officeart/2005/8/layout/vList2"/>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BCEC2C-2B91-40C4-916F-378D528E728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SG"/>
        </a:p>
      </dgm:t>
    </dgm:pt>
    <dgm:pt modelId="{9AE98CA7-AEC8-4ED9-B281-FDD31DDF616E}">
      <dgm:prSet/>
      <dgm:spPr/>
      <dgm:t>
        <a:bodyPr/>
        <a:lstStyle/>
        <a:p>
          <a:r>
            <a:rPr lang="en-US" b="0" i="0"/>
            <a:t>'wap1_log_price_ret_volstock_mean_from_25’</a:t>
          </a:r>
          <a:endParaRPr lang="en-SG"/>
        </a:p>
      </dgm:t>
    </dgm:pt>
    <dgm:pt modelId="{DF37CA52-DE60-41C1-9A80-7576AF151198}" type="parTrans" cxnId="{2193A685-DD54-4D9D-B845-B6C60021CF71}">
      <dgm:prSet/>
      <dgm:spPr/>
      <dgm:t>
        <a:bodyPr/>
        <a:lstStyle/>
        <a:p>
          <a:endParaRPr lang="en-SG"/>
        </a:p>
      </dgm:t>
    </dgm:pt>
    <dgm:pt modelId="{E8858A37-E1BD-466B-9B9C-74377955D619}" type="sibTrans" cxnId="{2193A685-DD54-4D9D-B845-B6C60021CF71}">
      <dgm:prSet/>
      <dgm:spPr/>
      <dgm:t>
        <a:bodyPr/>
        <a:lstStyle/>
        <a:p>
          <a:endParaRPr lang="en-SG"/>
        </a:p>
      </dgm:t>
    </dgm:pt>
    <dgm:pt modelId="{20E476F8-7CB5-4906-94E5-E12504C6AD64}">
      <dgm:prSet/>
      <dgm:spPr/>
      <dgm:t>
        <a:bodyPr/>
        <a:lstStyle/>
        <a:p>
          <a:r>
            <a:rPr lang="en-SG" b="0" i="0" dirty="0"/>
            <a:t>log_wap1_log_price_ret_vol’, 	</a:t>
          </a:r>
          <a:endParaRPr lang="en-SG" dirty="0"/>
        </a:p>
      </dgm:t>
    </dgm:pt>
    <dgm:pt modelId="{F58811E0-1A3D-41E3-8263-0A0025B0C3A3}" type="parTrans" cxnId="{5258E43A-DD8B-4E57-8AC5-F0D3C6EBB22B}">
      <dgm:prSet/>
      <dgm:spPr/>
      <dgm:t>
        <a:bodyPr/>
        <a:lstStyle/>
        <a:p>
          <a:endParaRPr lang="en-SG"/>
        </a:p>
      </dgm:t>
    </dgm:pt>
    <dgm:pt modelId="{8C851F46-DB9D-4AE8-A868-3534AB4A9884}" type="sibTrans" cxnId="{5258E43A-DD8B-4E57-8AC5-F0D3C6EBB22B}">
      <dgm:prSet/>
      <dgm:spPr/>
      <dgm:t>
        <a:bodyPr/>
        <a:lstStyle/>
        <a:p>
          <a:endParaRPr lang="en-SG"/>
        </a:p>
      </dgm:t>
    </dgm:pt>
    <dgm:pt modelId="{33F73412-3315-40E9-BC44-1B82C5D4E460}">
      <dgm:prSet/>
      <dgm:spPr/>
      <dgm:t>
        <a:bodyPr/>
        <a:lstStyle/>
        <a:p>
          <a:r>
            <a:rPr lang="en-SG" b="0" i="0" dirty="0"/>
            <a:t>tlog_tlog1p_target_vol_robust_sum_stats_20_clusters</a:t>
          </a:r>
          <a:endParaRPr lang="en-SG" dirty="0"/>
        </a:p>
      </dgm:t>
    </dgm:pt>
    <dgm:pt modelId="{1CFEECE2-E47F-4630-8221-FB2B57131A7B}" type="parTrans" cxnId="{8CC6A679-1507-4B69-B259-3FA9D374CED6}">
      <dgm:prSet/>
      <dgm:spPr/>
      <dgm:t>
        <a:bodyPr/>
        <a:lstStyle/>
        <a:p>
          <a:endParaRPr lang="en-SG"/>
        </a:p>
      </dgm:t>
    </dgm:pt>
    <dgm:pt modelId="{77312D58-FC17-4F59-A268-407A987111C9}" type="sibTrans" cxnId="{8CC6A679-1507-4B69-B259-3FA9D374CED6}">
      <dgm:prSet/>
      <dgm:spPr/>
      <dgm:t>
        <a:bodyPr/>
        <a:lstStyle/>
        <a:p>
          <a:endParaRPr lang="en-SG"/>
        </a:p>
      </dgm:t>
    </dgm:pt>
    <dgm:pt modelId="{4EFE49DB-1D01-4CF6-A5E6-DC51B7CD2A20}">
      <dgm:prSet/>
      <dgm:spPr/>
      <dgm:t>
        <a:bodyPr/>
        <a:lstStyle/>
        <a:p>
          <a:r>
            <a:rPr lang="en-SG" b="0" i="0" dirty="0"/>
            <a:t>‘tlog_first_10_min_vol’,</a:t>
          </a:r>
          <a:endParaRPr lang="en-SG" dirty="0"/>
        </a:p>
      </dgm:t>
    </dgm:pt>
    <dgm:pt modelId="{7B8BC9A6-D934-4708-BE74-BB0E2EF5E36F}" type="parTrans" cxnId="{13CDE919-C6A4-4A0A-9BD6-02087DA66517}">
      <dgm:prSet/>
      <dgm:spPr/>
      <dgm:t>
        <a:bodyPr/>
        <a:lstStyle/>
        <a:p>
          <a:endParaRPr lang="en-SG"/>
        </a:p>
      </dgm:t>
    </dgm:pt>
    <dgm:pt modelId="{8566C69A-E0A1-469C-8737-1E720CA445EF}" type="sibTrans" cxnId="{13CDE919-C6A4-4A0A-9BD6-02087DA66517}">
      <dgm:prSet/>
      <dgm:spPr/>
      <dgm:t>
        <a:bodyPr/>
        <a:lstStyle/>
        <a:p>
          <a:endParaRPr lang="en-SG"/>
        </a:p>
      </dgm:t>
    </dgm:pt>
    <dgm:pt modelId="{5407D244-E043-4AEA-9687-736128EED3EC}" type="pres">
      <dgm:prSet presAssocID="{ECBCEC2C-2B91-40C4-916F-378D528E7289}" presName="linear" presStyleCnt="0">
        <dgm:presLayoutVars>
          <dgm:animLvl val="lvl"/>
          <dgm:resizeHandles val="exact"/>
        </dgm:presLayoutVars>
      </dgm:prSet>
      <dgm:spPr/>
    </dgm:pt>
    <dgm:pt modelId="{7EC80ECE-D64E-4978-8359-863B33DD622C}" type="pres">
      <dgm:prSet presAssocID="{9AE98CA7-AEC8-4ED9-B281-FDD31DDF616E}" presName="parentText" presStyleLbl="node1" presStyleIdx="0" presStyleCnt="1">
        <dgm:presLayoutVars>
          <dgm:chMax val="0"/>
          <dgm:bulletEnabled val="1"/>
        </dgm:presLayoutVars>
      </dgm:prSet>
      <dgm:spPr/>
    </dgm:pt>
    <dgm:pt modelId="{9410C050-D2BF-4300-8905-FAE44C6842E4}" type="pres">
      <dgm:prSet presAssocID="{9AE98CA7-AEC8-4ED9-B281-FDD31DDF616E}" presName="childText" presStyleLbl="revTx" presStyleIdx="0" presStyleCnt="1">
        <dgm:presLayoutVars>
          <dgm:bulletEnabled val="1"/>
        </dgm:presLayoutVars>
      </dgm:prSet>
      <dgm:spPr/>
    </dgm:pt>
  </dgm:ptLst>
  <dgm:cxnLst>
    <dgm:cxn modelId="{13CDE919-C6A4-4A0A-9BD6-02087DA66517}" srcId="{9AE98CA7-AEC8-4ED9-B281-FDD31DDF616E}" destId="{4EFE49DB-1D01-4CF6-A5E6-DC51B7CD2A20}" srcOrd="1" destOrd="0" parTransId="{7B8BC9A6-D934-4708-BE74-BB0E2EF5E36F}" sibTransId="{8566C69A-E0A1-469C-8737-1E720CA445EF}"/>
    <dgm:cxn modelId="{5258E43A-DD8B-4E57-8AC5-F0D3C6EBB22B}" srcId="{9AE98CA7-AEC8-4ED9-B281-FDD31DDF616E}" destId="{20E476F8-7CB5-4906-94E5-E12504C6AD64}" srcOrd="0" destOrd="0" parTransId="{F58811E0-1A3D-41E3-8263-0A0025B0C3A3}" sibTransId="{8C851F46-DB9D-4AE8-A868-3534AB4A9884}"/>
    <dgm:cxn modelId="{AA984A5B-41D1-403B-BE90-EEB1D22831A9}" type="presOf" srcId="{33F73412-3315-40E9-BC44-1B82C5D4E460}" destId="{9410C050-D2BF-4300-8905-FAE44C6842E4}" srcOrd="0" destOrd="2" presId="urn:microsoft.com/office/officeart/2005/8/layout/vList2"/>
    <dgm:cxn modelId="{8CC6A679-1507-4B69-B259-3FA9D374CED6}" srcId="{9AE98CA7-AEC8-4ED9-B281-FDD31DDF616E}" destId="{33F73412-3315-40E9-BC44-1B82C5D4E460}" srcOrd="2" destOrd="0" parTransId="{1CFEECE2-E47F-4630-8221-FB2B57131A7B}" sibTransId="{77312D58-FC17-4F59-A268-407A987111C9}"/>
    <dgm:cxn modelId="{2193A685-DD54-4D9D-B845-B6C60021CF71}" srcId="{ECBCEC2C-2B91-40C4-916F-378D528E7289}" destId="{9AE98CA7-AEC8-4ED9-B281-FDD31DDF616E}" srcOrd="0" destOrd="0" parTransId="{DF37CA52-DE60-41C1-9A80-7576AF151198}" sibTransId="{E8858A37-E1BD-466B-9B9C-74377955D619}"/>
    <dgm:cxn modelId="{285C0E8C-162B-4D32-8DE1-0AB43A48E5CE}" type="presOf" srcId="{4EFE49DB-1D01-4CF6-A5E6-DC51B7CD2A20}" destId="{9410C050-D2BF-4300-8905-FAE44C6842E4}" srcOrd="0" destOrd="1" presId="urn:microsoft.com/office/officeart/2005/8/layout/vList2"/>
    <dgm:cxn modelId="{FC82B499-702E-4EE1-A088-5553DD5D65E1}" type="presOf" srcId="{20E476F8-7CB5-4906-94E5-E12504C6AD64}" destId="{9410C050-D2BF-4300-8905-FAE44C6842E4}" srcOrd="0" destOrd="0" presId="urn:microsoft.com/office/officeart/2005/8/layout/vList2"/>
    <dgm:cxn modelId="{A23470AA-8375-4246-AB62-BF4EEA830726}" type="presOf" srcId="{9AE98CA7-AEC8-4ED9-B281-FDD31DDF616E}" destId="{7EC80ECE-D64E-4978-8359-863B33DD622C}" srcOrd="0" destOrd="0" presId="urn:microsoft.com/office/officeart/2005/8/layout/vList2"/>
    <dgm:cxn modelId="{2605C1BA-566B-48A6-A006-F799EAE06664}" type="presOf" srcId="{ECBCEC2C-2B91-40C4-916F-378D528E7289}" destId="{5407D244-E043-4AEA-9687-736128EED3EC}" srcOrd="0" destOrd="0" presId="urn:microsoft.com/office/officeart/2005/8/layout/vList2"/>
    <dgm:cxn modelId="{50A4BC7A-EECA-484F-8104-70B7BCEBBA53}" type="presParOf" srcId="{5407D244-E043-4AEA-9687-736128EED3EC}" destId="{7EC80ECE-D64E-4978-8359-863B33DD622C}" srcOrd="0" destOrd="0" presId="urn:microsoft.com/office/officeart/2005/8/layout/vList2"/>
    <dgm:cxn modelId="{6A217C85-516B-4885-8239-938C1EA7E4B6}" type="presParOf" srcId="{5407D244-E043-4AEA-9687-736128EED3EC}" destId="{9410C050-D2BF-4300-8905-FAE44C6842E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1CBED-BF6D-440D-B8B1-A448546668E7}">
      <dsp:nvSpPr>
        <dsp:cNvPr id="0" name=""/>
        <dsp:cNvSpPr/>
      </dsp:nvSpPr>
      <dsp:spPr>
        <a:xfrm>
          <a:off x="0" y="586"/>
          <a:ext cx="3422507" cy="3812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soft_stock_mean_tvpl2_:20</a:t>
          </a:r>
          <a:endParaRPr lang="en-SG" sz="1600" kern="1200" dirty="0"/>
        </a:p>
      </dsp:txBody>
      <dsp:txXfrm>
        <a:off x="18609" y="19195"/>
        <a:ext cx="3385289" cy="343984"/>
      </dsp:txXfrm>
    </dsp:sp>
    <dsp:sp modelId="{2E83E3EF-A224-4214-87BF-CBF9A4CE4D8A}">
      <dsp:nvSpPr>
        <dsp:cNvPr id="0" name=""/>
        <dsp:cNvSpPr/>
      </dsp:nvSpPr>
      <dsp:spPr>
        <a:xfrm>
          <a:off x="0" y="381789"/>
          <a:ext cx="3422507" cy="60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65"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SG" sz="1200" b="0" i="0" kern="1200" dirty="0"/>
            <a:t>‘wap1_log_price_ret_volstock_mean_From_25’,</a:t>
          </a:r>
          <a:endParaRPr lang="en-SG" sz="1200" kern="1200" dirty="0"/>
        </a:p>
        <a:p>
          <a:pPr marL="114300" lvl="1" indent="-114300" algn="l" defTabSz="533400">
            <a:lnSpc>
              <a:spcPct val="90000"/>
            </a:lnSpc>
            <a:spcBef>
              <a:spcPct val="0"/>
            </a:spcBef>
            <a:spcAft>
              <a:spcPct val="20000"/>
            </a:spcAft>
            <a:buChar char="•"/>
          </a:pPr>
          <a:r>
            <a:rPr lang="en-SG" sz="1200" b="0" i="0" kern="1200" dirty="0"/>
            <a:t>‘wap1_log_price_ret_volstock_mean_From_20’,</a:t>
          </a:r>
          <a:endParaRPr lang="en-SG" sz="1200" kern="1200" dirty="0"/>
        </a:p>
        <a:p>
          <a:pPr marL="114300" lvl="1" indent="-114300" algn="l" defTabSz="533400">
            <a:lnSpc>
              <a:spcPct val="90000"/>
            </a:lnSpc>
            <a:spcBef>
              <a:spcPct val="0"/>
            </a:spcBef>
            <a:spcAft>
              <a:spcPct val="20000"/>
            </a:spcAft>
            <a:buChar char="•"/>
          </a:pPr>
          <a:r>
            <a:rPr lang="en-SG" sz="1200" b="0" i="0" kern="1200" dirty="0"/>
            <a:t>‘log_wap1_log_price_ret_vol’</a:t>
          </a:r>
          <a:endParaRPr lang="en-SG" sz="1200" kern="1200" dirty="0"/>
        </a:p>
      </dsp:txBody>
      <dsp:txXfrm>
        <a:off x="0" y="381789"/>
        <a:ext cx="3422507" cy="6029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1A911-0381-462A-96C3-1DF6D4DD063C}">
      <dsp:nvSpPr>
        <dsp:cNvPr id="0" name=""/>
        <dsp:cNvSpPr/>
      </dsp:nvSpPr>
      <dsp:spPr>
        <a:xfrm>
          <a:off x="0" y="21014"/>
          <a:ext cx="4667001"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SG" sz="1800" b="0" i="0" kern="1200"/>
            <a:t>'V1spprojt15f25_q1’</a:t>
          </a:r>
          <a:endParaRPr lang="en-SG" sz="1800" kern="1200"/>
        </a:p>
      </dsp:txBody>
      <dsp:txXfrm>
        <a:off x="21075" y="42089"/>
        <a:ext cx="4624851" cy="389580"/>
      </dsp:txXfrm>
    </dsp:sp>
    <dsp:sp modelId="{F3428C1E-E493-49BF-BF76-F3AA428B1B1C}">
      <dsp:nvSpPr>
        <dsp:cNvPr id="0" name=""/>
        <dsp:cNvSpPr/>
      </dsp:nvSpPr>
      <dsp:spPr>
        <a:xfrm>
          <a:off x="0" y="452744"/>
          <a:ext cx="4667001"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SG" sz="1400" b="0" i="0" kern="1200" dirty="0"/>
            <a:t>‘log_wap1_log_price_ret_vol’, </a:t>
          </a:r>
          <a:endParaRPr lang="en-SG" sz="1400" kern="1200" dirty="0"/>
        </a:p>
        <a:p>
          <a:pPr marL="114300" lvl="1" indent="-114300" algn="l" defTabSz="622300">
            <a:lnSpc>
              <a:spcPct val="90000"/>
            </a:lnSpc>
            <a:spcBef>
              <a:spcPct val="0"/>
            </a:spcBef>
            <a:spcAft>
              <a:spcPct val="20000"/>
            </a:spcAft>
            <a:buChar char="•"/>
          </a:pPr>
          <a:r>
            <a:rPr lang="en-SG" sz="1400" b="0" i="0" kern="1200" dirty="0"/>
            <a:t>‘tlog_first_10_min_vol’, </a:t>
          </a:r>
          <a:endParaRPr lang="en-SG" sz="1400" kern="1200" dirty="0"/>
        </a:p>
        <a:p>
          <a:pPr marL="114300" lvl="1" indent="-114300" algn="l" defTabSz="622300">
            <a:lnSpc>
              <a:spcPct val="90000"/>
            </a:lnSpc>
            <a:spcBef>
              <a:spcPct val="0"/>
            </a:spcBef>
            <a:spcAft>
              <a:spcPct val="20000"/>
            </a:spcAft>
            <a:buChar char="•"/>
          </a:pPr>
          <a:r>
            <a:rPr lang="en-SG" sz="1400" b="0" i="0" kern="1200" dirty="0"/>
            <a:t>tlog_target_vol_pcorr_90_clusters’</a:t>
          </a:r>
          <a:endParaRPr lang="en-SG" sz="1400" kern="1200" dirty="0"/>
        </a:p>
      </dsp:txBody>
      <dsp:txXfrm>
        <a:off x="0" y="452744"/>
        <a:ext cx="4667001" cy="7265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2CFA2-84F6-4C14-BF2B-4616E8BED1AA}">
      <dsp:nvSpPr>
        <dsp:cNvPr id="0" name=""/>
        <dsp:cNvSpPr/>
      </dsp:nvSpPr>
      <dsp:spPr>
        <a:xfrm>
          <a:off x="0" y="21014"/>
          <a:ext cx="4180116"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Soft_stock_mean_tvpl2_:20</a:t>
          </a:r>
          <a:endParaRPr lang="en-SG" sz="1800" kern="1200" dirty="0"/>
        </a:p>
      </dsp:txBody>
      <dsp:txXfrm>
        <a:off x="21075" y="42089"/>
        <a:ext cx="4137966" cy="389580"/>
      </dsp:txXfrm>
    </dsp:sp>
    <dsp:sp modelId="{433C84BE-D15B-4ACD-93D7-D31DE135B357}">
      <dsp:nvSpPr>
        <dsp:cNvPr id="0" name=""/>
        <dsp:cNvSpPr/>
      </dsp:nvSpPr>
      <dsp:spPr>
        <a:xfrm>
          <a:off x="0" y="452744"/>
          <a:ext cx="4180116"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7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t>‘wap1_log_price_ret_vol_stock_mean_from_25</a:t>
          </a:r>
          <a:endParaRPr lang="en-SG" sz="1400" kern="1200" dirty="0"/>
        </a:p>
        <a:p>
          <a:pPr marL="114300" lvl="1" indent="-114300" algn="l" defTabSz="622300">
            <a:lnSpc>
              <a:spcPct val="90000"/>
            </a:lnSpc>
            <a:spcBef>
              <a:spcPct val="0"/>
            </a:spcBef>
            <a:spcAft>
              <a:spcPct val="20000"/>
            </a:spcAft>
            <a:buChar char="•"/>
          </a:pPr>
          <a:r>
            <a:rPr lang="en-US" sz="1400" b="0" i="0" kern="1200" dirty="0"/>
            <a:t>‘wap1_log_price_ret_vol_stock_mean_from_20’,</a:t>
          </a:r>
          <a:endParaRPr lang="en-SG" sz="1400" kern="1200" dirty="0"/>
        </a:p>
        <a:p>
          <a:pPr marL="114300" lvl="1" indent="-114300" algn="l" defTabSz="622300">
            <a:lnSpc>
              <a:spcPct val="90000"/>
            </a:lnSpc>
            <a:spcBef>
              <a:spcPct val="0"/>
            </a:spcBef>
            <a:spcAft>
              <a:spcPct val="20000"/>
            </a:spcAft>
            <a:buChar char="•"/>
          </a:pPr>
          <a:r>
            <a:rPr lang="en-US" sz="1400" b="0" i="0" kern="1200"/>
            <a:t>‘log_wap1_log_price_ret_vol</a:t>
          </a:r>
          <a:endParaRPr lang="en-SG" sz="1400" kern="1200"/>
        </a:p>
      </dsp:txBody>
      <dsp:txXfrm>
        <a:off x="0" y="452744"/>
        <a:ext cx="4180116" cy="7265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E49F9-4AC5-4466-A02F-DC997A8DC9B5}">
      <dsp:nvSpPr>
        <dsp:cNvPr id="0" name=""/>
        <dsp:cNvSpPr/>
      </dsp:nvSpPr>
      <dsp:spPr>
        <a:xfrm>
          <a:off x="0" y="21014"/>
          <a:ext cx="4952009"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nl-NL" sz="1800" b="0" i="0" kern="1200" dirty="0"/>
            <a:t>'Tlog_target_vol_pcorr_3_clusters’</a:t>
          </a:r>
          <a:endParaRPr lang="en-SG" sz="1800" kern="1200" dirty="0"/>
        </a:p>
      </dsp:txBody>
      <dsp:txXfrm>
        <a:off x="21075" y="42089"/>
        <a:ext cx="4909859" cy="389580"/>
      </dsp:txXfrm>
    </dsp:sp>
    <dsp:sp modelId="{0B1EB742-813C-4AB4-9124-A8A342504852}">
      <dsp:nvSpPr>
        <dsp:cNvPr id="0" name=""/>
        <dsp:cNvSpPr/>
      </dsp:nvSpPr>
      <dsp:spPr>
        <a:xfrm>
          <a:off x="0" y="452744"/>
          <a:ext cx="4952009"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22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t>‘</a:t>
          </a:r>
          <a:r>
            <a:rPr lang="en-US" sz="1400" b="0" i="0" kern="1200" dirty="0" err="1"/>
            <a:t>root_trade_count_smean</a:t>
          </a:r>
          <a:r>
            <a:rPr lang="en-US" sz="1400" b="0" i="0" kern="1200" dirty="0"/>
            <a:t>’,,</a:t>
          </a:r>
          <a:endParaRPr lang="en-SG" sz="1400" kern="1200" dirty="0"/>
        </a:p>
        <a:p>
          <a:pPr marL="114300" lvl="1" indent="-114300" algn="l" defTabSz="622300">
            <a:lnSpc>
              <a:spcPct val="90000"/>
            </a:lnSpc>
            <a:spcBef>
              <a:spcPct val="0"/>
            </a:spcBef>
            <a:spcAft>
              <a:spcPct val="20000"/>
            </a:spcAft>
            <a:buChar char="•"/>
          </a:pPr>
          <a:r>
            <a:rPr lang="en-US" sz="1400" b="0" i="0" kern="1200" dirty="0"/>
            <a:t>‘soft_stock_mean_tvpl2_:20’,</a:t>
          </a:r>
          <a:endParaRPr lang="en-SG" sz="1400" kern="1200" dirty="0"/>
        </a:p>
        <a:p>
          <a:pPr marL="114300" lvl="1" indent="-114300" algn="l" defTabSz="622300">
            <a:lnSpc>
              <a:spcPct val="90000"/>
            </a:lnSpc>
            <a:spcBef>
              <a:spcPct val="0"/>
            </a:spcBef>
            <a:spcAft>
              <a:spcPct val="20000"/>
            </a:spcAft>
            <a:buChar char="•"/>
          </a:pPr>
          <a:r>
            <a:rPr lang="en-US" sz="1400" b="0" i="0" kern="1200" dirty="0"/>
            <a:t>'soft_stock_mean’’tvpl2_liqf_volf20’</a:t>
          </a:r>
          <a:endParaRPr lang="en-SG" sz="1400" kern="1200" dirty="0"/>
        </a:p>
      </dsp:txBody>
      <dsp:txXfrm>
        <a:off x="0" y="452744"/>
        <a:ext cx="4952009" cy="7265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0CA3D-92DC-4B3B-BA7C-C44701F810D3}">
      <dsp:nvSpPr>
        <dsp:cNvPr id="0" name=""/>
        <dsp:cNvSpPr/>
      </dsp:nvSpPr>
      <dsp:spPr>
        <a:xfrm>
          <a:off x="0" y="9957"/>
          <a:ext cx="2646130" cy="2367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'tlog_tlinear_sad_ask_size2</a:t>
          </a:r>
          <a:endParaRPr lang="en-SG" sz="1600" kern="1200" dirty="0"/>
        </a:p>
      </dsp:txBody>
      <dsp:txXfrm>
        <a:off x="11556" y="21513"/>
        <a:ext cx="2623018" cy="213613"/>
      </dsp:txXfrm>
    </dsp:sp>
    <dsp:sp modelId="{09401F80-56BD-45CE-A9FF-48B9790AD043}">
      <dsp:nvSpPr>
        <dsp:cNvPr id="0" name=""/>
        <dsp:cNvSpPr/>
      </dsp:nvSpPr>
      <dsp:spPr>
        <a:xfrm>
          <a:off x="0" y="246682"/>
          <a:ext cx="264613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15" tIns="15240" rIns="85344" bIns="15240" numCol="1" spcCol="1270" anchor="t" anchorCtr="0">
          <a:noAutofit/>
        </a:bodyPr>
        <a:lstStyle/>
        <a:p>
          <a:pPr marL="114300" lvl="1" indent="-114300" algn="l" defTabSz="533400">
            <a:lnSpc>
              <a:spcPct val="90000"/>
            </a:lnSpc>
            <a:spcBef>
              <a:spcPct val="0"/>
            </a:spcBef>
            <a:spcAft>
              <a:spcPct val="20000"/>
            </a:spcAft>
            <a:buChar char="•"/>
          </a:pPr>
          <a:r>
            <a:rPr lang="da-DK" sz="1200" b="0" i="0" kern="1200" dirty="0"/>
            <a:t>‘vol1_mean’,</a:t>
          </a:r>
          <a:endParaRPr lang="en-SG" sz="1200" kern="1200" dirty="0"/>
        </a:p>
        <a:p>
          <a:pPr marL="114300" lvl="1" indent="-114300" algn="l" defTabSz="533400">
            <a:lnSpc>
              <a:spcPct val="90000"/>
            </a:lnSpc>
            <a:spcBef>
              <a:spcPct val="0"/>
            </a:spcBef>
            <a:spcAft>
              <a:spcPct val="20000"/>
            </a:spcAft>
            <a:buChar char="•"/>
          </a:pPr>
          <a:r>
            <a:rPr lang="da-DK" sz="1200" b="0" i="0" kern="1200" dirty="0"/>
            <a:t>‘log_wap1_log_price_ret_vol’, 	</a:t>
          </a:r>
          <a:endParaRPr lang="en-SG" sz="1200" kern="1200" dirty="0"/>
        </a:p>
        <a:p>
          <a:pPr marL="114300" lvl="1" indent="-114300" algn="l" defTabSz="533400">
            <a:lnSpc>
              <a:spcPct val="90000"/>
            </a:lnSpc>
            <a:spcBef>
              <a:spcPct val="0"/>
            </a:spcBef>
            <a:spcAft>
              <a:spcPct val="20000"/>
            </a:spcAft>
            <a:buChar char="•"/>
          </a:pPr>
          <a:r>
            <a:rPr lang="da-DK" sz="1200" b="0" i="0" kern="1200" dirty="0"/>
            <a:t>‘tlog_first_10_min_vol’</a:t>
          </a:r>
          <a:endParaRPr lang="en-SG" sz="1200" kern="1200" dirty="0"/>
        </a:p>
      </dsp:txBody>
      <dsp:txXfrm>
        <a:off x="0" y="246682"/>
        <a:ext cx="2646130" cy="728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7CFE0-8744-4BC7-9A9D-53D2EB794639}">
      <dsp:nvSpPr>
        <dsp:cNvPr id="0" name=""/>
        <dsp:cNvSpPr/>
      </dsp:nvSpPr>
      <dsp:spPr>
        <a:xfrm>
          <a:off x="0" y="31061"/>
          <a:ext cx="2471589" cy="2162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'tlog_tlinear_sad_bid_size1’</a:t>
          </a:r>
          <a:endParaRPr lang="en-SG" sz="1600" kern="1200" dirty="0"/>
        </a:p>
      </dsp:txBody>
      <dsp:txXfrm>
        <a:off x="10556" y="41617"/>
        <a:ext cx="2450477" cy="195126"/>
      </dsp:txXfrm>
    </dsp:sp>
    <dsp:sp modelId="{CA1FE848-7089-4729-8FF8-47D696533599}">
      <dsp:nvSpPr>
        <dsp:cNvPr id="0" name=""/>
        <dsp:cNvSpPr/>
      </dsp:nvSpPr>
      <dsp:spPr>
        <a:xfrm>
          <a:off x="0" y="247299"/>
          <a:ext cx="2471589" cy="610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73"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SG" sz="1200" b="0" i="0" kern="1200" dirty="0"/>
            <a:t>‘v1spprojt15f25’,</a:t>
          </a:r>
          <a:endParaRPr lang="en-SG" sz="1200" kern="1200" dirty="0"/>
        </a:p>
        <a:p>
          <a:pPr marL="114300" lvl="1" indent="-114300" algn="l" defTabSz="533400">
            <a:lnSpc>
              <a:spcPct val="90000"/>
            </a:lnSpc>
            <a:spcBef>
              <a:spcPct val="0"/>
            </a:spcBef>
            <a:spcAft>
              <a:spcPct val="20000"/>
            </a:spcAft>
            <a:buChar char="•"/>
          </a:pPr>
          <a:r>
            <a:rPr lang="en-SG" sz="1200" b="0" i="0" kern="1200" dirty="0"/>
            <a:t>‘v1spprojt15f29’,</a:t>
          </a:r>
          <a:endParaRPr lang="en-SG" sz="1200" kern="1200" dirty="0"/>
        </a:p>
        <a:p>
          <a:pPr marL="114300" lvl="1" indent="-114300" algn="l" defTabSz="533400">
            <a:lnSpc>
              <a:spcPct val="90000"/>
            </a:lnSpc>
            <a:spcBef>
              <a:spcPct val="0"/>
            </a:spcBef>
            <a:spcAft>
              <a:spcPct val="20000"/>
            </a:spcAft>
            <a:buChar char="•"/>
          </a:pPr>
          <a:r>
            <a:rPr lang="en-SG" sz="1200" b="0" i="0" kern="1200" dirty="0"/>
            <a:t>‘v1spprojt10f29’, </a:t>
          </a:r>
          <a:endParaRPr lang="en-SG" sz="1200" kern="1200" dirty="0"/>
        </a:p>
      </dsp:txBody>
      <dsp:txXfrm>
        <a:off x="0" y="247299"/>
        <a:ext cx="2471589" cy="610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59401-2CB0-47FE-AAB8-C117E2ADB7E8}">
      <dsp:nvSpPr>
        <dsp:cNvPr id="0" name=""/>
        <dsp:cNvSpPr/>
      </dsp:nvSpPr>
      <dsp:spPr>
        <a:xfrm>
          <a:off x="0" y="439"/>
          <a:ext cx="3529900" cy="34767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SG" sz="1600" b="0" i="0" kern="1200" dirty="0"/>
            <a:t>'tlog_tlinear_sad_size1’</a:t>
          </a:r>
          <a:endParaRPr lang="en-SG" sz="1600" kern="1200" dirty="0"/>
        </a:p>
      </dsp:txBody>
      <dsp:txXfrm>
        <a:off x="16972" y="17411"/>
        <a:ext cx="3495956" cy="313734"/>
      </dsp:txXfrm>
    </dsp:sp>
    <dsp:sp modelId="{1BFF67CB-0835-4B37-AEA3-B059C04E66FB}">
      <dsp:nvSpPr>
        <dsp:cNvPr id="0" name=""/>
        <dsp:cNvSpPr/>
      </dsp:nvSpPr>
      <dsp:spPr>
        <a:xfrm>
          <a:off x="0" y="348117"/>
          <a:ext cx="3529900" cy="549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74"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SG" sz="1200" b="0" i="0" kern="1200" dirty="0"/>
            <a:t>‘tlog_eps523_trade_price_n_wap_eqi_price0_dev’,</a:t>
          </a:r>
          <a:endParaRPr lang="en-SG" sz="1200" kern="1200" dirty="0"/>
        </a:p>
        <a:p>
          <a:pPr marL="114300" lvl="1" indent="-114300" algn="l" defTabSz="533400">
            <a:lnSpc>
              <a:spcPct val="90000"/>
            </a:lnSpc>
            <a:spcBef>
              <a:spcPct val="0"/>
            </a:spcBef>
            <a:spcAft>
              <a:spcPct val="20000"/>
            </a:spcAft>
            <a:buChar char="•"/>
          </a:pPr>
          <a:r>
            <a:rPr lang="en-SG" sz="1200" b="0" i="0" kern="1200" dirty="0"/>
            <a:t>‘tlog_eps523_trade_price_n_wap1_dev’, </a:t>
          </a:r>
          <a:endParaRPr lang="en-SG" sz="1200" kern="1200" dirty="0"/>
        </a:p>
        <a:p>
          <a:pPr marL="114300" lvl="1" indent="-114300" algn="l" defTabSz="533400">
            <a:lnSpc>
              <a:spcPct val="90000"/>
            </a:lnSpc>
            <a:spcBef>
              <a:spcPct val="0"/>
            </a:spcBef>
            <a:spcAft>
              <a:spcPct val="20000"/>
            </a:spcAft>
            <a:buChar char="•"/>
          </a:pPr>
          <a:r>
            <a:rPr lang="en-SG" sz="1200" b="0" i="0" kern="1200" dirty="0"/>
            <a:t>‘log_wap1_log_price_ret_vol’</a:t>
          </a:r>
          <a:endParaRPr lang="en-SG" sz="1200" kern="1200" dirty="0"/>
        </a:p>
      </dsp:txBody>
      <dsp:txXfrm>
        <a:off x="0" y="348117"/>
        <a:ext cx="3529900" cy="5498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1CBED-BF6D-440D-B8B1-A448546668E7}">
      <dsp:nvSpPr>
        <dsp:cNvPr id="0" name=""/>
        <dsp:cNvSpPr/>
      </dsp:nvSpPr>
      <dsp:spPr>
        <a:xfrm>
          <a:off x="0" y="9042"/>
          <a:ext cx="4312435"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tlog_eps523_trade_price_n_wap_eqi_price0_dev</a:t>
          </a:r>
          <a:endParaRPr lang="en-SG" sz="1600" kern="1200" dirty="0"/>
        </a:p>
      </dsp:txBody>
      <dsp:txXfrm>
        <a:off x="19191" y="28233"/>
        <a:ext cx="4274053" cy="354738"/>
      </dsp:txXfrm>
    </dsp:sp>
    <dsp:sp modelId="{2E83E3EF-A224-4214-87BF-CBF9A4CE4D8A}">
      <dsp:nvSpPr>
        <dsp:cNvPr id="0" name=""/>
        <dsp:cNvSpPr/>
      </dsp:nvSpPr>
      <dsp:spPr>
        <a:xfrm>
          <a:off x="0" y="402162"/>
          <a:ext cx="4312435" cy="60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920"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SG" sz="1200" b="0" i="0" u="none" kern="1200" dirty="0"/>
            <a:t>‘log_wap1_log_price_ret_vol’, </a:t>
          </a:r>
          <a:endParaRPr lang="en-SG" sz="1200" kern="1200" dirty="0"/>
        </a:p>
        <a:p>
          <a:pPr marL="114300" lvl="1" indent="-114300" algn="l" defTabSz="533400">
            <a:lnSpc>
              <a:spcPct val="90000"/>
            </a:lnSpc>
            <a:spcBef>
              <a:spcPct val="0"/>
            </a:spcBef>
            <a:spcAft>
              <a:spcPct val="20000"/>
            </a:spcAft>
            <a:buChar char="•"/>
          </a:pPr>
          <a:r>
            <a:rPr lang="en-SG" sz="1200" b="0" i="0" u="none" kern="1200" dirty="0"/>
            <a:t>‘tlog_first_10_min_vol’, </a:t>
          </a:r>
          <a:endParaRPr lang="en-SG" sz="1200" kern="1200" dirty="0"/>
        </a:p>
        <a:p>
          <a:pPr marL="114300" lvl="1" indent="-114300" algn="l" defTabSz="533400">
            <a:lnSpc>
              <a:spcPct val="90000"/>
            </a:lnSpc>
            <a:spcBef>
              <a:spcPct val="0"/>
            </a:spcBef>
            <a:spcAft>
              <a:spcPct val="20000"/>
            </a:spcAft>
            <a:buChar char="•"/>
          </a:pPr>
          <a:r>
            <a:rPr lang="en-SG" sz="1200" b="0" i="0" u="none" kern="1200" dirty="0"/>
            <a:t>‘tlog_linear_sad_bid_price1’</a:t>
          </a:r>
          <a:endParaRPr lang="en-SG" sz="1200" kern="1200" dirty="0"/>
        </a:p>
      </dsp:txBody>
      <dsp:txXfrm>
        <a:off x="0" y="402162"/>
        <a:ext cx="4312435" cy="6085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0CA3D-92DC-4B3B-BA7C-C44701F810D3}">
      <dsp:nvSpPr>
        <dsp:cNvPr id="0" name=""/>
        <dsp:cNvSpPr/>
      </dsp:nvSpPr>
      <dsp:spPr>
        <a:xfrm>
          <a:off x="0" y="471"/>
          <a:ext cx="2638911" cy="3638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SG" sz="1600" b="0" i="0" u="none" kern="1200" dirty="0"/>
            <a:t>tvpl2_rmed2v1</a:t>
          </a:r>
          <a:endParaRPr lang="en-SG" sz="1600" kern="1200" dirty="0"/>
        </a:p>
      </dsp:txBody>
      <dsp:txXfrm>
        <a:off x="17763" y="18234"/>
        <a:ext cx="2603385" cy="328349"/>
      </dsp:txXfrm>
    </dsp:sp>
    <dsp:sp modelId="{09401F80-56BD-45CE-A9FF-48B9790AD043}">
      <dsp:nvSpPr>
        <dsp:cNvPr id="0" name=""/>
        <dsp:cNvSpPr/>
      </dsp:nvSpPr>
      <dsp:spPr>
        <a:xfrm>
          <a:off x="0" y="364347"/>
          <a:ext cx="2638911" cy="575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85"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SG" sz="1200" kern="1200" dirty="0"/>
            <a:t>‘</a:t>
          </a:r>
          <a:r>
            <a:rPr lang="en-SG" sz="1200" b="0" i="0" u="none" kern="1200" dirty="0"/>
            <a:t>tlog_first_10_min_vol’,</a:t>
          </a:r>
          <a:endParaRPr lang="en-SG" sz="1200" kern="1200" dirty="0"/>
        </a:p>
        <a:p>
          <a:pPr marL="114300" lvl="1" indent="-114300" algn="l" defTabSz="533400">
            <a:lnSpc>
              <a:spcPct val="90000"/>
            </a:lnSpc>
            <a:spcBef>
              <a:spcPct val="0"/>
            </a:spcBef>
            <a:spcAft>
              <a:spcPct val="20000"/>
            </a:spcAft>
            <a:buChar char="•"/>
          </a:pPr>
          <a:r>
            <a:rPr lang="en-SG" sz="1200" b="0" i="0" u="none" kern="1200" dirty="0"/>
            <a:t>‘log_wap1_log_price_ret_vol’,,</a:t>
          </a:r>
          <a:endParaRPr lang="en-SG" sz="1200" kern="1200" dirty="0"/>
        </a:p>
        <a:p>
          <a:pPr marL="114300" lvl="1" indent="-114300" algn="l" defTabSz="533400">
            <a:lnSpc>
              <a:spcPct val="90000"/>
            </a:lnSpc>
            <a:spcBef>
              <a:spcPct val="0"/>
            </a:spcBef>
            <a:spcAft>
              <a:spcPct val="20000"/>
            </a:spcAft>
            <a:buChar char="•"/>
          </a:pPr>
          <a:r>
            <a:rPr lang="en-SG" sz="1200" b="0" i="0" u="none" kern="1200" dirty="0"/>
            <a:t>‘tlog_target_col_pcorr_90_clusters</a:t>
          </a:r>
          <a:r>
            <a:rPr lang="en-SG" sz="1200" kern="1200" dirty="0"/>
            <a:t>’</a:t>
          </a:r>
        </a:p>
      </dsp:txBody>
      <dsp:txXfrm>
        <a:off x="0" y="364347"/>
        <a:ext cx="2638911" cy="5754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75EBC-5022-4940-9FEF-3AB4C5285399}">
      <dsp:nvSpPr>
        <dsp:cNvPr id="0" name=""/>
        <dsp:cNvSpPr/>
      </dsp:nvSpPr>
      <dsp:spPr>
        <a:xfrm>
          <a:off x="0" y="21014"/>
          <a:ext cx="7538714"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wap1_log_price_ret_normalized*mean_centered_per_wap1_lprice_ret_vol_:0</a:t>
          </a:r>
          <a:endParaRPr lang="en-SG" sz="1800" kern="1200" dirty="0"/>
        </a:p>
      </dsp:txBody>
      <dsp:txXfrm>
        <a:off x="21075" y="42089"/>
        <a:ext cx="7496564" cy="389580"/>
      </dsp:txXfrm>
    </dsp:sp>
    <dsp:sp modelId="{CF3676C3-7AD7-44ED-8646-F44DF178F922}">
      <dsp:nvSpPr>
        <dsp:cNvPr id="0" name=""/>
        <dsp:cNvSpPr/>
      </dsp:nvSpPr>
      <dsp:spPr>
        <a:xfrm>
          <a:off x="0" y="452744"/>
          <a:ext cx="7538714"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35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SG" sz="1400" b="0" i="0" kern="1200" dirty="0"/>
            <a:t>‘log_wap1_log_price_ret_vol’,</a:t>
          </a:r>
          <a:endParaRPr lang="en-SG" sz="1400" kern="1200" dirty="0"/>
        </a:p>
        <a:p>
          <a:pPr marL="114300" lvl="1" indent="-114300" algn="l" defTabSz="622300">
            <a:lnSpc>
              <a:spcPct val="90000"/>
            </a:lnSpc>
            <a:spcBef>
              <a:spcPct val="0"/>
            </a:spcBef>
            <a:spcAft>
              <a:spcPct val="20000"/>
            </a:spcAft>
            <a:buChar char="•"/>
          </a:pPr>
          <a:r>
            <a:rPr lang="en-SG" sz="1400" b="0" i="0" kern="1200"/>
            <a:t>‘tlog_first_10_min_vol’, </a:t>
          </a:r>
          <a:endParaRPr lang="en-SG" sz="1400" kern="1200"/>
        </a:p>
        <a:p>
          <a:pPr marL="114300" lvl="1" indent="-114300" algn="l" defTabSz="622300">
            <a:lnSpc>
              <a:spcPct val="90000"/>
            </a:lnSpc>
            <a:spcBef>
              <a:spcPct val="0"/>
            </a:spcBef>
            <a:spcAft>
              <a:spcPct val="20000"/>
            </a:spcAft>
            <a:buChar char="•"/>
          </a:pPr>
          <a:r>
            <a:rPr lang="en-SG" sz="1400" b="0" i="0" kern="1200"/>
            <a:t>‘tlog_target_col_pcorr_90_clusters</a:t>
          </a:r>
          <a:endParaRPr lang="en-SG" sz="1400" kern="1200"/>
        </a:p>
      </dsp:txBody>
      <dsp:txXfrm>
        <a:off x="0" y="452744"/>
        <a:ext cx="7538714" cy="7265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6F4B1-E483-48B3-8E6B-A800F58FE76D}">
      <dsp:nvSpPr>
        <dsp:cNvPr id="0" name=""/>
        <dsp:cNvSpPr/>
      </dsp:nvSpPr>
      <dsp:spPr>
        <a:xfrm>
          <a:off x="0" y="12611"/>
          <a:ext cx="9532188"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tlog_wap1_lprice_ret_vol_ati_*_wap1_lprice_ret_avg_ast_per_wap1_lprice_ret_vol_:20’</a:t>
          </a:r>
          <a:endParaRPr lang="en-SG" sz="1300" kern="1200"/>
        </a:p>
      </dsp:txBody>
      <dsp:txXfrm>
        <a:off x="15221" y="27832"/>
        <a:ext cx="9501746" cy="281363"/>
      </dsp:txXfrm>
    </dsp:sp>
    <dsp:sp modelId="{330406D0-3D8A-4623-9926-E7817E7B47FC}">
      <dsp:nvSpPr>
        <dsp:cNvPr id="0" name=""/>
        <dsp:cNvSpPr/>
      </dsp:nvSpPr>
      <dsp:spPr>
        <a:xfrm>
          <a:off x="0" y="324417"/>
          <a:ext cx="9532188" cy="524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2647" tIns="16510" rIns="92456" bIns="16510" numCol="1" spcCol="1270" anchor="t" anchorCtr="0">
          <a:noAutofit/>
        </a:bodyPr>
        <a:lstStyle/>
        <a:p>
          <a:pPr marL="57150" lvl="1" indent="-57150" algn="l" defTabSz="444500">
            <a:lnSpc>
              <a:spcPct val="90000"/>
            </a:lnSpc>
            <a:spcBef>
              <a:spcPct val="0"/>
            </a:spcBef>
            <a:spcAft>
              <a:spcPct val="20000"/>
            </a:spcAft>
            <a:buChar char="•"/>
          </a:pPr>
          <a:r>
            <a:rPr lang="en-SG" sz="1000" b="0" i="0" kern="1200"/>
            <a:t>‘log_wap1_log_price_ret_vol’, </a:t>
          </a:r>
          <a:endParaRPr lang="en-SG" sz="1000" kern="1200"/>
        </a:p>
        <a:p>
          <a:pPr marL="57150" lvl="1" indent="-57150" algn="l" defTabSz="444500">
            <a:lnSpc>
              <a:spcPct val="90000"/>
            </a:lnSpc>
            <a:spcBef>
              <a:spcPct val="0"/>
            </a:spcBef>
            <a:spcAft>
              <a:spcPct val="20000"/>
            </a:spcAft>
            <a:buChar char="•"/>
          </a:pPr>
          <a:r>
            <a:rPr lang="en-SG" sz="1000" b="0" i="0" kern="1200" dirty="0"/>
            <a:t>‘tlog_first_10_min_vol’, </a:t>
          </a:r>
          <a:endParaRPr lang="en-SG" sz="1000" kern="1200" dirty="0"/>
        </a:p>
        <a:p>
          <a:pPr marL="57150" lvl="1" indent="-57150" algn="l" defTabSz="444500">
            <a:lnSpc>
              <a:spcPct val="90000"/>
            </a:lnSpc>
            <a:spcBef>
              <a:spcPct val="0"/>
            </a:spcBef>
            <a:spcAft>
              <a:spcPct val="20000"/>
            </a:spcAft>
            <a:buChar char="•"/>
          </a:pPr>
          <a:r>
            <a:rPr lang="en-SG" sz="1000" b="0" i="0" kern="1200"/>
            <a:t>‘tlog_target_col_pcorr_90_clusters</a:t>
          </a:r>
          <a:r>
            <a:rPr lang="en-US" sz="1000" kern="1200"/>
            <a:t>’</a:t>
          </a:r>
          <a:endParaRPr lang="en-SG" sz="1000" kern="1200"/>
        </a:p>
      </dsp:txBody>
      <dsp:txXfrm>
        <a:off x="0" y="324417"/>
        <a:ext cx="9532188" cy="5247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80ECE-D64E-4978-8359-863B33DD622C}">
      <dsp:nvSpPr>
        <dsp:cNvPr id="0" name=""/>
        <dsp:cNvSpPr/>
      </dsp:nvSpPr>
      <dsp:spPr>
        <a:xfrm>
          <a:off x="0" y="21014"/>
          <a:ext cx="4667001"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'wap1_log_price_ret_volstock_mean_from_25’</a:t>
          </a:r>
          <a:endParaRPr lang="en-SG" sz="1800" kern="1200"/>
        </a:p>
      </dsp:txBody>
      <dsp:txXfrm>
        <a:off x="21075" y="42089"/>
        <a:ext cx="4624851" cy="389580"/>
      </dsp:txXfrm>
    </dsp:sp>
    <dsp:sp modelId="{9410C050-D2BF-4300-8905-FAE44C6842E4}">
      <dsp:nvSpPr>
        <dsp:cNvPr id="0" name=""/>
        <dsp:cNvSpPr/>
      </dsp:nvSpPr>
      <dsp:spPr>
        <a:xfrm>
          <a:off x="0" y="452744"/>
          <a:ext cx="4667001"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SG" sz="1400" b="0" i="0" kern="1200" dirty="0"/>
            <a:t>log_wap1_log_price_ret_vol’, 	</a:t>
          </a:r>
          <a:endParaRPr lang="en-SG" sz="1400" kern="1200" dirty="0"/>
        </a:p>
        <a:p>
          <a:pPr marL="114300" lvl="1" indent="-114300" algn="l" defTabSz="622300">
            <a:lnSpc>
              <a:spcPct val="90000"/>
            </a:lnSpc>
            <a:spcBef>
              <a:spcPct val="0"/>
            </a:spcBef>
            <a:spcAft>
              <a:spcPct val="20000"/>
            </a:spcAft>
            <a:buChar char="•"/>
          </a:pPr>
          <a:r>
            <a:rPr lang="en-SG" sz="1400" b="0" i="0" kern="1200" dirty="0"/>
            <a:t>‘tlog_first_10_min_vol’,</a:t>
          </a:r>
          <a:endParaRPr lang="en-SG" sz="1400" kern="1200" dirty="0"/>
        </a:p>
        <a:p>
          <a:pPr marL="114300" lvl="1" indent="-114300" algn="l" defTabSz="622300">
            <a:lnSpc>
              <a:spcPct val="90000"/>
            </a:lnSpc>
            <a:spcBef>
              <a:spcPct val="0"/>
            </a:spcBef>
            <a:spcAft>
              <a:spcPct val="20000"/>
            </a:spcAft>
            <a:buChar char="•"/>
          </a:pPr>
          <a:r>
            <a:rPr lang="en-SG" sz="1400" b="0" i="0" kern="1200" dirty="0"/>
            <a:t>tlog_tlog1p_target_vol_robust_sum_stats_20_clusters</a:t>
          </a:r>
          <a:endParaRPr lang="en-SG" sz="1400" kern="1200" dirty="0"/>
        </a:p>
      </dsp:txBody>
      <dsp:txXfrm>
        <a:off x="0" y="452744"/>
        <a:ext cx="4667001" cy="7265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CCBB9-F414-47D8-87AD-636DD0F1C905}" type="datetimeFigureOut">
              <a:rPr lang="en-SG" smtClean="0"/>
              <a:t>9/6/2025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1D91E-77BA-4117-85A5-95EF2E365694}" type="slidenum">
              <a:rPr lang="en-SG" smtClean="0"/>
              <a:t>‹#›</a:t>
            </a:fld>
            <a:endParaRPr lang="en-SG"/>
          </a:p>
        </p:txBody>
      </p:sp>
    </p:spTree>
    <p:extLst>
      <p:ext uri="{BB962C8B-B14F-4D97-AF65-F5344CB8AC3E}">
        <p14:creationId xmlns:p14="http://schemas.microsoft.com/office/powerpoint/2010/main" val="2461165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569CD6"/>
                </a:solidFill>
                <a:effectLst/>
                <a:latin typeface="Courier New" panose="02070309020205020404" pitchFamily="49" charset="0"/>
              </a:rPr>
              <a:t>class</a:t>
            </a:r>
            <a:r>
              <a:rPr lang="en-US" b="0" dirty="0">
                <a:solidFill>
                  <a:srgbClr val="D4D4D4"/>
                </a:solidFill>
                <a:effectLst/>
                <a:latin typeface="Courier New" panose="02070309020205020404" pitchFamily="49" charset="0"/>
              </a:rPr>
              <a:t> </a:t>
            </a:r>
            <a:r>
              <a:rPr lang="en-US" b="0" dirty="0" err="1">
                <a:solidFill>
                  <a:srgbClr val="4EC9B0"/>
                </a:solidFill>
                <a:effectLst/>
                <a:latin typeface="Courier New" panose="02070309020205020404" pitchFamily="49" charset="0"/>
              </a:rPr>
              <a:t>create_training_n_inference_general_features</a:t>
            </a:r>
            <a:r>
              <a:rPr lang="en-US" b="0" dirty="0">
                <a:solidFill>
                  <a:srgbClr val="D4D4D4"/>
                </a:solidFill>
                <a:effectLst/>
                <a:latin typeface="Courier New" panose="02070309020205020404" pitchFamily="49" charset="0"/>
              </a:rPr>
              <a:t>( </a:t>
            </a:r>
            <a:r>
              <a:rPr lang="en-US" b="0" dirty="0">
                <a:solidFill>
                  <a:srgbClr val="4EC9B0"/>
                </a:solidFill>
                <a:effectLst/>
                <a:latin typeface="Courier New" panose="02070309020205020404" pitchFamily="49" charset="0"/>
              </a:rPr>
              <a:t>object</a:t>
            </a:r>
            <a:r>
              <a:rPr lang="en-US" b="0" dirty="0">
                <a:solidFill>
                  <a:srgbClr val="D4D4D4"/>
                </a:solidFill>
                <a:effectLst/>
                <a:latin typeface="Courier New" panose="02070309020205020404" pitchFamily="49" charset="0"/>
              </a:rPr>
              <a:t>  )</a:t>
            </a:r>
            <a:r>
              <a:rPr lang="en-US" b="0" dirty="0">
                <a:solidFill>
                  <a:srgbClr val="DCDCDC"/>
                </a:solidFill>
                <a:effectLst/>
                <a:latin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CDCDC"/>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CDCDC"/>
                </a:solidFill>
                <a:effectLst/>
                <a:latin typeface="Courier New" panose="02070309020205020404" pitchFamily="49" charset="0"/>
              </a:rPr>
              <a:t>General features are raw features.</a:t>
            </a:r>
            <a:endParaRPr lang="en-US" b="0" dirty="0">
              <a:solidFill>
                <a:srgbClr val="D4D4D4"/>
              </a:solidFill>
              <a:effectLst/>
              <a:latin typeface="Courier New" panose="02070309020205020404" pitchFamily="49" charset="0"/>
            </a:endParaRPr>
          </a:p>
          <a:p>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3</a:t>
            </a:fld>
            <a:endParaRPr lang="en-SG"/>
          </a:p>
        </p:txBody>
      </p:sp>
    </p:spTree>
    <p:extLst>
      <p:ext uri="{BB962C8B-B14F-4D97-AF65-F5344CB8AC3E}">
        <p14:creationId xmlns:p14="http://schemas.microsoft.com/office/powerpoint/2010/main" val="666728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12AA4-E9E3-7AC6-66A3-166B60F91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835ED-C299-5A3E-132B-AED39B889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E048C3-D60A-8578-186B-0071B7D560A3}"/>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0CA9AF05-3C95-C186-A342-55A6EF12C4B2}"/>
              </a:ext>
            </a:extLst>
          </p:cNvPr>
          <p:cNvSpPr>
            <a:spLocks noGrp="1"/>
          </p:cNvSpPr>
          <p:nvPr>
            <p:ph type="sldNum" sz="quarter" idx="5"/>
          </p:nvPr>
        </p:nvSpPr>
        <p:spPr/>
        <p:txBody>
          <a:bodyPr/>
          <a:lstStyle/>
          <a:p>
            <a:fld id="{BBF1D91E-77BA-4117-85A5-95EF2E365694}" type="slidenum">
              <a:rPr lang="en-SG" smtClean="0"/>
              <a:t>17</a:t>
            </a:fld>
            <a:endParaRPr lang="en-SG"/>
          </a:p>
        </p:txBody>
      </p:sp>
    </p:spTree>
    <p:extLst>
      <p:ext uri="{BB962C8B-B14F-4D97-AF65-F5344CB8AC3E}">
        <p14:creationId xmlns:p14="http://schemas.microsoft.com/office/powerpoint/2010/main" val="48049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Ipynb</a:t>
            </a:r>
            <a:r>
              <a:rPr lang="en-SG" dirty="0"/>
              <a:t> File : submission-ver-33-error-analysis.ipynb</a:t>
            </a:r>
          </a:p>
        </p:txBody>
      </p:sp>
      <p:sp>
        <p:nvSpPr>
          <p:cNvPr id="4" name="Slide Number Placeholder 3"/>
          <p:cNvSpPr>
            <a:spLocks noGrp="1"/>
          </p:cNvSpPr>
          <p:nvPr>
            <p:ph type="sldNum" sz="quarter" idx="5"/>
          </p:nvPr>
        </p:nvSpPr>
        <p:spPr/>
        <p:txBody>
          <a:bodyPr/>
          <a:lstStyle/>
          <a:p>
            <a:fld id="{BBF1D91E-77BA-4117-85A5-95EF2E365694}" type="slidenum">
              <a:rPr lang="en-SG" smtClean="0"/>
              <a:t>31</a:t>
            </a:fld>
            <a:endParaRPr lang="en-SG"/>
          </a:p>
        </p:txBody>
      </p:sp>
    </p:spTree>
    <p:extLst>
      <p:ext uri="{BB962C8B-B14F-4D97-AF65-F5344CB8AC3E}">
        <p14:creationId xmlns:p14="http://schemas.microsoft.com/office/powerpoint/2010/main" val="1347834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9ADF4-4265-313C-4EF5-D30FD4756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53A97-19D7-E94F-37B9-DDBC792063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322E40-A5C9-DEB0-1ABB-5B13C8C824C9}"/>
              </a:ext>
            </a:extLst>
          </p:cNvPr>
          <p:cNvSpPr>
            <a:spLocks noGrp="1"/>
          </p:cNvSpPr>
          <p:nvPr>
            <p:ph type="body" idx="1"/>
          </p:nvPr>
        </p:nvSpPr>
        <p:spPr/>
        <p:txBody>
          <a:bodyPr/>
          <a:lstStyle/>
          <a:p>
            <a:r>
              <a:rPr lang="en-SG" dirty="0" err="1"/>
              <a:t>Ipynb</a:t>
            </a:r>
            <a:r>
              <a:rPr lang="en-SG" dirty="0"/>
              <a:t> File : submission-ver-33-error-analysis.ipynb</a:t>
            </a:r>
          </a:p>
        </p:txBody>
      </p:sp>
      <p:sp>
        <p:nvSpPr>
          <p:cNvPr id="4" name="Slide Number Placeholder 3">
            <a:extLst>
              <a:ext uri="{FF2B5EF4-FFF2-40B4-BE49-F238E27FC236}">
                <a16:creationId xmlns:a16="http://schemas.microsoft.com/office/drawing/2014/main" id="{EEFC11FD-F18C-7AB9-1913-882BF4777DE8}"/>
              </a:ext>
            </a:extLst>
          </p:cNvPr>
          <p:cNvSpPr>
            <a:spLocks noGrp="1"/>
          </p:cNvSpPr>
          <p:nvPr>
            <p:ph type="sldNum" sz="quarter" idx="5"/>
          </p:nvPr>
        </p:nvSpPr>
        <p:spPr/>
        <p:txBody>
          <a:bodyPr/>
          <a:lstStyle/>
          <a:p>
            <a:fld id="{BBF1D91E-77BA-4117-85A5-95EF2E365694}" type="slidenum">
              <a:rPr lang="en-SG" smtClean="0"/>
              <a:t>32</a:t>
            </a:fld>
            <a:endParaRPr lang="en-SG"/>
          </a:p>
        </p:txBody>
      </p:sp>
    </p:spTree>
    <p:extLst>
      <p:ext uri="{BB962C8B-B14F-4D97-AF65-F5344CB8AC3E}">
        <p14:creationId xmlns:p14="http://schemas.microsoft.com/office/powerpoint/2010/main" val="39437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39FD3-D7F0-A203-BF4A-EAEB8C2C9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C9359-12EA-6BA4-EC19-5CE3CE1E6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80AF1C-87B1-3A61-B2F3-9119C7D81CDF}"/>
              </a:ext>
            </a:extLst>
          </p:cNvPr>
          <p:cNvSpPr>
            <a:spLocks noGrp="1"/>
          </p:cNvSpPr>
          <p:nvPr>
            <p:ph type="body" idx="1"/>
          </p:nvPr>
        </p:nvSpPr>
        <p:spPr/>
        <p:txBody>
          <a:bodyPr/>
          <a:lstStyle/>
          <a:p>
            <a:r>
              <a:rPr lang="en-SG" dirty="0" err="1"/>
              <a:t>Ipynb</a:t>
            </a:r>
            <a:r>
              <a:rPr lang="en-SG" dirty="0"/>
              <a:t> File : submission-ver-33-error-analysis.ipynb</a:t>
            </a:r>
          </a:p>
        </p:txBody>
      </p:sp>
      <p:sp>
        <p:nvSpPr>
          <p:cNvPr id="4" name="Slide Number Placeholder 3">
            <a:extLst>
              <a:ext uri="{FF2B5EF4-FFF2-40B4-BE49-F238E27FC236}">
                <a16:creationId xmlns:a16="http://schemas.microsoft.com/office/drawing/2014/main" id="{1448B4DF-9D7D-B8D7-956E-D965AC1DDC0C}"/>
              </a:ext>
            </a:extLst>
          </p:cNvPr>
          <p:cNvSpPr>
            <a:spLocks noGrp="1"/>
          </p:cNvSpPr>
          <p:nvPr>
            <p:ph type="sldNum" sz="quarter" idx="5"/>
          </p:nvPr>
        </p:nvSpPr>
        <p:spPr/>
        <p:txBody>
          <a:bodyPr/>
          <a:lstStyle/>
          <a:p>
            <a:fld id="{BBF1D91E-77BA-4117-85A5-95EF2E365694}" type="slidenum">
              <a:rPr lang="en-SG" smtClean="0"/>
              <a:t>33</a:t>
            </a:fld>
            <a:endParaRPr lang="en-SG"/>
          </a:p>
        </p:txBody>
      </p:sp>
    </p:spTree>
    <p:extLst>
      <p:ext uri="{BB962C8B-B14F-4D97-AF65-F5344CB8AC3E}">
        <p14:creationId xmlns:p14="http://schemas.microsoft.com/office/powerpoint/2010/main" val="2960468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14EC4-3471-35DF-B56B-D691CC708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8BC4D-A2C7-CC96-DFD6-B40C2A759E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E527F-C137-A7C9-A38A-87507557F44B}"/>
              </a:ext>
            </a:extLst>
          </p:cNvPr>
          <p:cNvSpPr>
            <a:spLocks noGrp="1"/>
          </p:cNvSpPr>
          <p:nvPr>
            <p:ph type="body" idx="1"/>
          </p:nvPr>
        </p:nvSpPr>
        <p:spPr/>
        <p:txBody>
          <a:bodyPr/>
          <a:lstStyle/>
          <a:p>
            <a:r>
              <a:rPr lang="en-SG" dirty="0" err="1"/>
              <a:t>Ipynb</a:t>
            </a:r>
            <a:r>
              <a:rPr lang="en-SG" dirty="0"/>
              <a:t> File : submission-ver-33-error-analysis.ipynb</a:t>
            </a:r>
          </a:p>
        </p:txBody>
      </p:sp>
      <p:sp>
        <p:nvSpPr>
          <p:cNvPr id="4" name="Slide Number Placeholder 3">
            <a:extLst>
              <a:ext uri="{FF2B5EF4-FFF2-40B4-BE49-F238E27FC236}">
                <a16:creationId xmlns:a16="http://schemas.microsoft.com/office/drawing/2014/main" id="{8823BF95-FA6C-DECC-0D80-A80BE1A0E70F}"/>
              </a:ext>
            </a:extLst>
          </p:cNvPr>
          <p:cNvSpPr>
            <a:spLocks noGrp="1"/>
          </p:cNvSpPr>
          <p:nvPr>
            <p:ph type="sldNum" sz="quarter" idx="5"/>
          </p:nvPr>
        </p:nvSpPr>
        <p:spPr/>
        <p:txBody>
          <a:bodyPr/>
          <a:lstStyle/>
          <a:p>
            <a:fld id="{BBF1D91E-77BA-4117-85A5-95EF2E365694}" type="slidenum">
              <a:rPr lang="en-SG" smtClean="0"/>
              <a:t>34</a:t>
            </a:fld>
            <a:endParaRPr lang="en-SG"/>
          </a:p>
        </p:txBody>
      </p:sp>
    </p:spTree>
    <p:extLst>
      <p:ext uri="{BB962C8B-B14F-4D97-AF65-F5344CB8AC3E}">
        <p14:creationId xmlns:p14="http://schemas.microsoft.com/office/powerpoint/2010/main" val="168619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95398-1450-13A3-8BB7-1610F4382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0C251-E0FE-8156-D47E-D882855BF9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B6C65-1553-CAD4-D9F7-EA6A68005B6C}"/>
              </a:ext>
            </a:extLst>
          </p:cNvPr>
          <p:cNvSpPr>
            <a:spLocks noGrp="1"/>
          </p:cNvSpPr>
          <p:nvPr>
            <p:ph type="body" idx="1"/>
          </p:nvPr>
        </p:nvSpPr>
        <p:spPr/>
        <p:txBody>
          <a:bodyPr/>
          <a:lstStyle/>
          <a:p>
            <a:r>
              <a:rPr lang="en-SG" dirty="0" err="1"/>
              <a:t>Ipynb</a:t>
            </a:r>
            <a:r>
              <a:rPr lang="en-SG" dirty="0"/>
              <a:t> File : submission-ver-33-error-analysis.ipynb</a:t>
            </a:r>
          </a:p>
        </p:txBody>
      </p:sp>
      <p:sp>
        <p:nvSpPr>
          <p:cNvPr id="4" name="Slide Number Placeholder 3">
            <a:extLst>
              <a:ext uri="{FF2B5EF4-FFF2-40B4-BE49-F238E27FC236}">
                <a16:creationId xmlns:a16="http://schemas.microsoft.com/office/drawing/2014/main" id="{38456F55-67C2-ABBB-974C-364BF6727B78}"/>
              </a:ext>
            </a:extLst>
          </p:cNvPr>
          <p:cNvSpPr>
            <a:spLocks noGrp="1"/>
          </p:cNvSpPr>
          <p:nvPr>
            <p:ph type="sldNum" sz="quarter" idx="5"/>
          </p:nvPr>
        </p:nvSpPr>
        <p:spPr/>
        <p:txBody>
          <a:bodyPr/>
          <a:lstStyle/>
          <a:p>
            <a:fld id="{BBF1D91E-77BA-4117-85A5-95EF2E365694}" type="slidenum">
              <a:rPr lang="en-SG" smtClean="0"/>
              <a:t>35</a:t>
            </a:fld>
            <a:endParaRPr lang="en-SG"/>
          </a:p>
        </p:txBody>
      </p:sp>
    </p:spTree>
    <p:extLst>
      <p:ext uri="{BB962C8B-B14F-4D97-AF65-F5344CB8AC3E}">
        <p14:creationId xmlns:p14="http://schemas.microsoft.com/office/powerpoint/2010/main" val="2322197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8A0D-24A5-6D85-3F54-5E3030610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71AD3-C76A-18FB-8D6C-BD30EC09F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B06D9-6953-F346-17C7-B7A2D27F59E7}"/>
              </a:ext>
            </a:extLst>
          </p:cNvPr>
          <p:cNvSpPr>
            <a:spLocks noGrp="1"/>
          </p:cNvSpPr>
          <p:nvPr>
            <p:ph type="body" idx="1"/>
          </p:nvPr>
        </p:nvSpPr>
        <p:spPr/>
        <p:txBody>
          <a:bodyPr/>
          <a:lstStyle/>
          <a:p>
            <a:r>
              <a:rPr lang="en-SG" dirty="0" err="1"/>
              <a:t>Ipynb</a:t>
            </a:r>
            <a:r>
              <a:rPr lang="en-SG" dirty="0"/>
              <a:t> File : submission-ver-33-error-analysis.ipynb</a:t>
            </a:r>
          </a:p>
        </p:txBody>
      </p:sp>
      <p:sp>
        <p:nvSpPr>
          <p:cNvPr id="4" name="Slide Number Placeholder 3">
            <a:extLst>
              <a:ext uri="{FF2B5EF4-FFF2-40B4-BE49-F238E27FC236}">
                <a16:creationId xmlns:a16="http://schemas.microsoft.com/office/drawing/2014/main" id="{BCBE8FB7-93F2-4025-9626-38B524147872}"/>
              </a:ext>
            </a:extLst>
          </p:cNvPr>
          <p:cNvSpPr>
            <a:spLocks noGrp="1"/>
          </p:cNvSpPr>
          <p:nvPr>
            <p:ph type="sldNum" sz="quarter" idx="5"/>
          </p:nvPr>
        </p:nvSpPr>
        <p:spPr/>
        <p:txBody>
          <a:bodyPr/>
          <a:lstStyle/>
          <a:p>
            <a:fld id="{BBF1D91E-77BA-4117-85A5-95EF2E365694}" type="slidenum">
              <a:rPr lang="en-SG" smtClean="0"/>
              <a:t>36</a:t>
            </a:fld>
            <a:endParaRPr lang="en-SG"/>
          </a:p>
        </p:txBody>
      </p:sp>
    </p:spTree>
    <p:extLst>
      <p:ext uri="{BB962C8B-B14F-4D97-AF65-F5344CB8AC3E}">
        <p14:creationId xmlns:p14="http://schemas.microsoft.com/office/powerpoint/2010/main" val="2339920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Refer to file: </a:t>
            </a:r>
            <a:r>
              <a:rPr lang="es-ES" dirty="0"/>
              <a:t>Non-st_31_XGB_model_ERROR_LOG</a:t>
            </a:r>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37</a:t>
            </a:fld>
            <a:endParaRPr lang="en-SG"/>
          </a:p>
        </p:txBody>
      </p:sp>
    </p:spTree>
    <p:extLst>
      <p:ext uri="{BB962C8B-B14F-4D97-AF65-F5344CB8AC3E}">
        <p14:creationId xmlns:p14="http://schemas.microsoft.com/office/powerpoint/2010/main" val="994859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6C0ED-5985-4470-553D-DF1CD6B7D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2E54F8-4D86-8789-C894-EFF8A2BE8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1819F-B932-D40D-9C31-40E097719788}"/>
              </a:ext>
            </a:extLst>
          </p:cNvPr>
          <p:cNvSpPr>
            <a:spLocks noGrp="1"/>
          </p:cNvSpPr>
          <p:nvPr>
            <p:ph type="body" idx="1"/>
          </p:nvPr>
        </p:nvSpPr>
        <p:spPr/>
        <p:txBody>
          <a:bodyPr/>
          <a:lstStyle/>
          <a:p>
            <a:r>
              <a:rPr lang="en-SG" dirty="0"/>
              <a:t>Refer to file: </a:t>
            </a:r>
            <a:r>
              <a:rPr lang="es-ES" dirty="0"/>
              <a:t>Non-st_31_XGB_model_ERROR_LOG</a:t>
            </a:r>
            <a:endParaRPr lang="en-SG" dirty="0"/>
          </a:p>
        </p:txBody>
      </p:sp>
      <p:sp>
        <p:nvSpPr>
          <p:cNvPr id="4" name="Slide Number Placeholder 3">
            <a:extLst>
              <a:ext uri="{FF2B5EF4-FFF2-40B4-BE49-F238E27FC236}">
                <a16:creationId xmlns:a16="http://schemas.microsoft.com/office/drawing/2014/main" id="{24AFDF87-B675-FA6B-EACF-4CD5DBE0BDF8}"/>
              </a:ext>
            </a:extLst>
          </p:cNvPr>
          <p:cNvSpPr>
            <a:spLocks noGrp="1"/>
          </p:cNvSpPr>
          <p:nvPr>
            <p:ph type="sldNum" sz="quarter" idx="5"/>
          </p:nvPr>
        </p:nvSpPr>
        <p:spPr/>
        <p:txBody>
          <a:bodyPr/>
          <a:lstStyle/>
          <a:p>
            <a:fld id="{BBF1D91E-77BA-4117-85A5-95EF2E365694}" type="slidenum">
              <a:rPr lang="en-SG" smtClean="0"/>
              <a:t>38</a:t>
            </a:fld>
            <a:endParaRPr lang="en-SG"/>
          </a:p>
        </p:txBody>
      </p:sp>
    </p:spTree>
    <p:extLst>
      <p:ext uri="{BB962C8B-B14F-4D97-AF65-F5344CB8AC3E}">
        <p14:creationId xmlns:p14="http://schemas.microsoft.com/office/powerpoint/2010/main" val="428072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E4734-45C8-EC51-D9E1-495459E91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713A8-A6E8-B629-3180-2A5F889D50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30190-828B-6454-B7A7-C2F775F6A251}"/>
              </a:ext>
            </a:extLst>
          </p:cNvPr>
          <p:cNvSpPr>
            <a:spLocks noGrp="1"/>
          </p:cNvSpPr>
          <p:nvPr>
            <p:ph type="body" idx="1"/>
          </p:nvPr>
        </p:nvSpPr>
        <p:spPr/>
        <p:txBody>
          <a:bodyPr/>
          <a:lstStyle/>
          <a:p>
            <a:r>
              <a:rPr lang="en-SG" dirty="0"/>
              <a:t>Refer to google docs: </a:t>
            </a:r>
            <a:r>
              <a:rPr lang="es-ES" dirty="0"/>
              <a:t>Non-st_31_XGB_model_ERROR_LOG</a:t>
            </a:r>
            <a:br>
              <a:rPr lang="en-SG" b="1" dirty="0"/>
            </a:br>
            <a:endParaRPr lang="en-SG" dirty="0"/>
          </a:p>
        </p:txBody>
      </p:sp>
      <p:sp>
        <p:nvSpPr>
          <p:cNvPr id="4" name="Slide Number Placeholder 3">
            <a:extLst>
              <a:ext uri="{FF2B5EF4-FFF2-40B4-BE49-F238E27FC236}">
                <a16:creationId xmlns:a16="http://schemas.microsoft.com/office/drawing/2014/main" id="{2D19EF0D-B84C-4294-09BE-B7BDACC9F3B9}"/>
              </a:ext>
            </a:extLst>
          </p:cNvPr>
          <p:cNvSpPr>
            <a:spLocks noGrp="1"/>
          </p:cNvSpPr>
          <p:nvPr>
            <p:ph type="sldNum" sz="quarter" idx="5"/>
          </p:nvPr>
        </p:nvSpPr>
        <p:spPr/>
        <p:txBody>
          <a:bodyPr/>
          <a:lstStyle/>
          <a:p>
            <a:fld id="{BBF1D91E-77BA-4117-85A5-95EF2E365694}" type="slidenum">
              <a:rPr lang="en-SG" smtClean="0"/>
              <a:t>51</a:t>
            </a:fld>
            <a:endParaRPr lang="en-SG"/>
          </a:p>
        </p:txBody>
      </p:sp>
    </p:spTree>
    <p:extLst>
      <p:ext uri="{BB962C8B-B14F-4D97-AF65-F5344CB8AC3E}">
        <p14:creationId xmlns:p14="http://schemas.microsoft.com/office/powerpoint/2010/main" val="277709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Clustering on the target achieved through</a:t>
            </a:r>
            <a:r>
              <a:rPr lang="en-SG" b="0" dirty="0">
                <a:solidFill>
                  <a:srgbClr val="D4D4D4"/>
                </a:solidFill>
                <a:effectLst/>
                <a:latin typeface="Courier New" panose="02070309020205020404" pitchFamily="49" charset="0"/>
              </a:rPr>
              <a:t>: </a:t>
            </a:r>
            <a:r>
              <a:rPr lang="en-SG" b="0" dirty="0" err="1">
                <a:solidFill>
                  <a:srgbClr val="D4D4D4"/>
                </a:solidFill>
                <a:effectLst/>
                <a:latin typeface="Courier New" panose="02070309020205020404" pitchFamily="49" charset="0"/>
              </a:rPr>
              <a:t>clustering_on_training_data</a:t>
            </a:r>
            <a:r>
              <a:rPr lang="en-SG" b="0" dirty="0">
                <a:solidFill>
                  <a:srgbClr val="D4D4D4"/>
                </a:solidFill>
                <a:effectLst/>
                <a:latin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D4D4D4"/>
                </a:solidFill>
                <a:effectLst/>
                <a:latin typeface="Courier New" panose="02070309020205020404" pitchFamily="49" charset="0"/>
              </a:rPr>
              <a:t>apply_trained_clusters_to_inference</a:t>
            </a:r>
            <a:r>
              <a:rPr lang="en-US" b="0" dirty="0">
                <a:solidFill>
                  <a:srgbClr val="D4D4D4"/>
                </a:solidFill>
                <a:effectLst/>
                <a:latin typeface="Courier New" panose="02070309020205020404" pitchFamily="49" charset="0"/>
              </a:rPr>
              <a:t>( ) for testing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solidFill>
                  <a:srgbClr val="D4D4D4"/>
                </a:solidFill>
                <a:effectLst/>
                <a:latin typeface="Courier New" panose="02070309020205020404" pitchFamily="49" charset="0"/>
              </a:rPr>
              <a:t> </a:t>
            </a:r>
            <a:br>
              <a:rPr lang="en-SG" b="0" dirty="0">
                <a:solidFill>
                  <a:srgbClr val="D4D4D4"/>
                </a:solidFill>
                <a:effectLst/>
                <a:latin typeface="Courier New" panose="02070309020205020404" pitchFamily="49" charset="0"/>
              </a:rPr>
            </a:br>
            <a:br>
              <a:rPr lang="en-SG" b="0" dirty="0">
                <a:solidFill>
                  <a:srgbClr val="D4D4D4"/>
                </a:solidFill>
                <a:effectLst/>
                <a:latin typeface="Courier New" panose="02070309020205020404" pitchFamily="49" charset="0"/>
              </a:rPr>
            </a:br>
            <a:r>
              <a:rPr lang="en-US" b="0" dirty="0" err="1">
                <a:solidFill>
                  <a:srgbClr val="D4D4D4"/>
                </a:solidFill>
                <a:effectLst/>
                <a:latin typeface="Courier New" panose="02070309020205020404" pitchFamily="49" charset="0"/>
              </a:rPr>
              <a:t>final_sum_stats_target_vol_clusters</a:t>
            </a:r>
            <a:r>
              <a:rPr lang="en-US" b="0" dirty="0">
                <a:solidFill>
                  <a:srgbClr val="D4D4D4"/>
                </a:solidFill>
                <a:effectLst/>
                <a:latin typeface="Courier New" panose="02070309020205020404" pitchFamily="49" charset="0"/>
              </a:rPr>
              <a:t> contains clusters formed using the TARGET</a:t>
            </a:r>
          </a:p>
          <a:p>
            <a:pPr marL="0" marR="0" lvl="0" indent="0" algn="l" defTabSz="914400" rtl="0" eaLnBrk="1" fontAlgn="auto" latinLnBrk="0" hangingPunct="1">
              <a:lnSpc>
                <a:spcPct val="100000"/>
              </a:lnSpc>
              <a:spcBef>
                <a:spcPts val="0"/>
              </a:spcBef>
              <a:spcAft>
                <a:spcPts val="0"/>
              </a:spcAft>
              <a:buClrTx/>
              <a:buSzTx/>
              <a:buFontTx/>
              <a:buNone/>
              <a:tabLst/>
              <a:defRPr/>
            </a:pPr>
            <a:br>
              <a:rPr lang="en-SG" b="0" dirty="0">
                <a:solidFill>
                  <a:srgbClr val="D4D4D4"/>
                </a:solidFill>
                <a:effectLst/>
                <a:latin typeface="Courier New" panose="02070309020205020404" pitchFamily="49" charset="0"/>
              </a:rPr>
            </a:br>
            <a:r>
              <a:rPr lang="en-US" b="0" dirty="0" err="1">
                <a:solidFill>
                  <a:srgbClr val="D4D4D4"/>
                </a:solidFill>
                <a:effectLst/>
                <a:latin typeface="Courier New" panose="02070309020205020404" pitchFamily="49" charset="0"/>
              </a:rPr>
              <a:t>final_sum_stats_target_vol_df</a:t>
            </a:r>
            <a:r>
              <a:rPr lang="en-US" b="0" dirty="0">
                <a:solidFill>
                  <a:srgbClr val="D4D4D4"/>
                </a:solidFill>
                <a:effectLst/>
                <a:latin typeface="Courier New" panose="02070309020205020404" pitchFamily="49" charset="0"/>
              </a:rPr>
              <a:t> is a feature formed by aggregating first_10_min_vol_df using </a:t>
            </a:r>
            <a:r>
              <a:rPr lang="en-US" b="0" dirty="0" err="1">
                <a:solidFill>
                  <a:srgbClr val="D4D4D4"/>
                </a:solidFill>
                <a:effectLst/>
                <a:latin typeface="Courier New" panose="02070309020205020404" pitchFamily="49" charset="0"/>
              </a:rPr>
              <a:t>final_sum_stats_target_vol_clusters</a:t>
            </a:r>
            <a:endParaRPr lang="en-US"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6</a:t>
            </a:fld>
            <a:endParaRPr lang="en-SG"/>
          </a:p>
        </p:txBody>
      </p:sp>
    </p:spTree>
    <p:extLst>
      <p:ext uri="{BB962C8B-B14F-4D97-AF65-F5344CB8AC3E}">
        <p14:creationId xmlns:p14="http://schemas.microsoft.com/office/powerpoint/2010/main" val="870336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Refer to google docs: </a:t>
            </a:r>
            <a:r>
              <a:rPr lang="es-ES" dirty="0"/>
              <a:t>Non-st_31_XGB_model_ERROR_LOG</a:t>
            </a:r>
            <a:br>
              <a:rPr lang="en-SG" b="1" dirty="0"/>
            </a:br>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52</a:t>
            </a:fld>
            <a:endParaRPr lang="en-SG"/>
          </a:p>
        </p:txBody>
      </p:sp>
    </p:spTree>
    <p:extLst>
      <p:ext uri="{BB962C8B-B14F-4D97-AF65-F5344CB8AC3E}">
        <p14:creationId xmlns:p14="http://schemas.microsoft.com/office/powerpoint/2010/main" val="409893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53</a:t>
            </a:fld>
            <a:endParaRPr lang="en-SG"/>
          </a:p>
        </p:txBody>
      </p:sp>
    </p:spTree>
    <p:extLst>
      <p:ext uri="{BB962C8B-B14F-4D97-AF65-F5344CB8AC3E}">
        <p14:creationId xmlns:p14="http://schemas.microsoft.com/office/powerpoint/2010/main" val="1870351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F9D60-9607-6BBC-2C5F-A7C035C54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D64829-A076-B704-3A39-461C25450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F47F8-F74C-AD85-7BF0-9FD93D370C21}"/>
              </a:ext>
            </a:extLst>
          </p:cNvPr>
          <p:cNvSpPr>
            <a:spLocks noGrp="1"/>
          </p:cNvSpPr>
          <p:nvPr>
            <p:ph type="body" idx="1"/>
          </p:nvPr>
        </p:nvSpPr>
        <p:spPr/>
        <p:txBody>
          <a:bodyPr/>
          <a:lstStyle/>
          <a:p>
            <a:br>
              <a:rPr lang="en-SG" dirty="0"/>
            </a:br>
            <a:br>
              <a:rPr lang="en-SG" dirty="0"/>
            </a:br>
            <a:r>
              <a:rPr lang="en-SG" dirty="0"/>
              <a:t>Refer to google docs: </a:t>
            </a:r>
            <a:br>
              <a:rPr lang="en-SG" b="1" dirty="0"/>
            </a:br>
            <a:endParaRPr lang="en-SG" b="1" dirty="0"/>
          </a:p>
          <a:p>
            <a:endParaRPr lang="en-SG" b="1" dirty="0"/>
          </a:p>
          <a:p>
            <a:br>
              <a:rPr lang="en-SG" dirty="0"/>
            </a:br>
            <a:endParaRPr lang="en-SG" dirty="0"/>
          </a:p>
          <a:p>
            <a:endParaRPr lang="en-SG" dirty="0"/>
          </a:p>
        </p:txBody>
      </p:sp>
      <p:sp>
        <p:nvSpPr>
          <p:cNvPr id="4" name="Slide Number Placeholder 3">
            <a:extLst>
              <a:ext uri="{FF2B5EF4-FFF2-40B4-BE49-F238E27FC236}">
                <a16:creationId xmlns:a16="http://schemas.microsoft.com/office/drawing/2014/main" id="{D7AA2760-63D5-0CF0-A83B-7FD805A71E8A}"/>
              </a:ext>
            </a:extLst>
          </p:cNvPr>
          <p:cNvSpPr>
            <a:spLocks noGrp="1"/>
          </p:cNvSpPr>
          <p:nvPr>
            <p:ph type="sldNum" sz="quarter" idx="5"/>
          </p:nvPr>
        </p:nvSpPr>
        <p:spPr/>
        <p:txBody>
          <a:bodyPr/>
          <a:lstStyle/>
          <a:p>
            <a:fld id="{BBF1D91E-77BA-4117-85A5-95EF2E365694}" type="slidenum">
              <a:rPr lang="en-SG" smtClean="0"/>
              <a:t>54</a:t>
            </a:fld>
            <a:endParaRPr lang="en-SG"/>
          </a:p>
        </p:txBody>
      </p:sp>
    </p:spTree>
    <p:extLst>
      <p:ext uri="{BB962C8B-B14F-4D97-AF65-F5344CB8AC3E}">
        <p14:creationId xmlns:p14="http://schemas.microsoft.com/office/powerpoint/2010/main" val="537424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5C8E-1C2C-90D3-B3B1-3E9DB5219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299F1-5CED-1EAC-CC06-0FEC5DEC9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76921-030B-4DFB-A6AE-00A00523FFA7}"/>
              </a:ext>
            </a:extLst>
          </p:cNvPr>
          <p:cNvSpPr>
            <a:spLocks noGrp="1"/>
          </p:cNvSpPr>
          <p:nvPr>
            <p:ph type="body" idx="1"/>
          </p:nvPr>
        </p:nvSpPr>
        <p:spPr/>
        <p:txBody>
          <a:bodyPr/>
          <a:lstStyle/>
          <a:p>
            <a:br>
              <a:rPr lang="en-SG" dirty="0"/>
            </a:br>
            <a:br>
              <a:rPr lang="en-SG" dirty="0"/>
            </a:br>
            <a:r>
              <a:rPr lang="en-SG" dirty="0"/>
              <a:t>Refer to google docs: </a:t>
            </a:r>
            <a:r>
              <a:rPr lang="es-ES" dirty="0"/>
              <a:t>st_31_RF_model_ERROR_LOG &amp; </a:t>
            </a:r>
            <a:r>
              <a:rPr lang="en-US" dirty="0"/>
              <a:t>Improvement_st_31_RF_model</a:t>
            </a:r>
            <a:br>
              <a:rPr lang="en-SG" b="1" dirty="0"/>
            </a:br>
            <a:endParaRPr lang="en-SG" b="1" dirty="0"/>
          </a:p>
          <a:p>
            <a:endParaRPr lang="en-SG" b="1" dirty="0"/>
          </a:p>
          <a:p>
            <a:br>
              <a:rPr lang="en-SG" dirty="0"/>
            </a:br>
            <a:endParaRPr lang="en-SG" dirty="0"/>
          </a:p>
          <a:p>
            <a:endParaRPr lang="en-SG" dirty="0"/>
          </a:p>
        </p:txBody>
      </p:sp>
      <p:sp>
        <p:nvSpPr>
          <p:cNvPr id="4" name="Slide Number Placeholder 3">
            <a:extLst>
              <a:ext uri="{FF2B5EF4-FFF2-40B4-BE49-F238E27FC236}">
                <a16:creationId xmlns:a16="http://schemas.microsoft.com/office/drawing/2014/main" id="{B1131266-AB60-2AAD-D38C-D60CC3717095}"/>
              </a:ext>
            </a:extLst>
          </p:cNvPr>
          <p:cNvSpPr>
            <a:spLocks noGrp="1"/>
          </p:cNvSpPr>
          <p:nvPr>
            <p:ph type="sldNum" sz="quarter" idx="5"/>
          </p:nvPr>
        </p:nvSpPr>
        <p:spPr/>
        <p:txBody>
          <a:bodyPr/>
          <a:lstStyle/>
          <a:p>
            <a:fld id="{BBF1D91E-77BA-4117-85A5-95EF2E365694}" type="slidenum">
              <a:rPr lang="en-SG" smtClean="0"/>
              <a:t>55</a:t>
            </a:fld>
            <a:endParaRPr lang="en-SG"/>
          </a:p>
        </p:txBody>
      </p:sp>
    </p:spTree>
    <p:extLst>
      <p:ext uri="{BB962C8B-B14F-4D97-AF65-F5344CB8AC3E}">
        <p14:creationId xmlns:p14="http://schemas.microsoft.com/office/powerpoint/2010/main" val="1331309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800" b="0" i="0" u="none" strike="noStrike" dirty="0">
                <a:solidFill>
                  <a:srgbClr val="000000"/>
                </a:solidFill>
                <a:effectLst/>
                <a:latin typeface="Arial" panose="020B0604020202020204" pitchFamily="34" charset="0"/>
              </a:rPr>
              <a:t>['wap1_log_price_ret_volstock_mean_from_25', 'wap1_log_price_ret_quart_volstock_mean_from_20', 'wap1_log_price_ret_quart_volstock_mean_from_25', 'min_ask_price2', '</a:t>
            </a:r>
            <a:r>
              <a:rPr lang="en-SG" sz="1800" b="0" i="0" u="none" strike="noStrike" dirty="0" err="1">
                <a:solidFill>
                  <a:srgbClr val="000000"/>
                </a:solidFill>
                <a:effectLst/>
                <a:latin typeface="Arial" panose="020B0604020202020204" pitchFamily="34" charset="0"/>
              </a:rPr>
              <a:t>root_book_delta_count</a:t>
            </a:r>
            <a:r>
              <a:rPr lang="en-SG" sz="1800" b="0" i="0" u="none" strike="noStrike" dirty="0">
                <a:solidFill>
                  <a:srgbClr val="000000"/>
                </a:solidFill>
                <a:effectLst/>
                <a:latin typeface="Arial" panose="020B0604020202020204" pitchFamily="34" charset="0"/>
              </a:rPr>
              <a:t>', '</a:t>
            </a:r>
            <a:r>
              <a:rPr lang="en-SG" sz="1800" b="0" i="0" u="none" strike="noStrike" dirty="0" err="1">
                <a:solidFill>
                  <a:srgbClr val="000000"/>
                </a:solidFill>
                <a:effectLst/>
                <a:latin typeface="Arial" panose="020B0604020202020204" pitchFamily="34" charset="0"/>
              </a:rPr>
              <a:t>lsvol</a:t>
            </a:r>
            <a:r>
              <a:rPr lang="en-SG" sz="1800" b="0" i="0" u="none" strike="noStrike" dirty="0">
                <a:solidFill>
                  <a:srgbClr val="000000"/>
                </a:solidFill>
                <a:effectLst/>
                <a:latin typeface="Arial" panose="020B0604020202020204" pitchFamily="34" charset="0"/>
              </a:rPr>
              <a:t>', 'tvpl2_smean_vol_liqf29', 'wap1_log_price_ret_volstock_mean_from_20', 'tvpl2_smean_vol_liqf20', 'pear_corr_3_clusters_labels', 'pear_corr_49_clusters_labels', 'pear_corr_26_clusters_labels', 'pear_corr_10_clusters_labels', 'tvpl2_smean_vol_liqf10', 'liqvol2', 'tvpl2_smean_vol', 'soft_stock_mean_tvpl2_liqf_volf20', 'v1proj_29_15_q1', 'soft_stock_mean_tvpl2_:20', 'tlog_wap1_lprice_ret_vol_ati_*_wap1_lprice_ret_vol_ast_per_wap1_lprice_ret_vol_:20', 'wap1_log_price_ret_neg_log_liq_ret_sqr_vol', 'log_liq2_ret_*_wap_eqi_price1_ret_vol_15_ratio_median_stock', 'tlog_max_bid_size1', 'v1proj_20', 'tlog_wap1_lprice_ret_vol_ati_*_wap1_lprice_ret_vol_ast_per_wap1_lprice_ret_vol_:10', 'v1proj_29', 'tlog_wap1_lprice_ret_vol_ati_*_wap1_lprice_ret_avg_ast_per_wap1_lprice_ret_vol_:0', 'wap1_log_price_ret_quart_volstock_mean_from_10', 'tlog_wap1_lprice_ret_vol_ati_*_wap1_lprice_ret_avg_ast_per_wap1_lprice_ret_vol_:10', 'robust_sum_stats_60_clusters_labels', 'liqvol1', 'wap1_log_price_ret_volstock_mean_from_10', 'exp_log_liq1_ret_*_wap_eqi_price1_ret_vol', 'robust_sum_stats_32_clusters_labels', 'max_bid_price2', 'wap1_log_price_ret_quart_vol_from_20', 'pear_corr_90_clusters_labels', 'tlog_tlog1p_target_vol_robust_sum_stats_14_clusters', 'tlog_max_ask_size1', 'v1proj_25_15_q3', 'texp_size_order_count_corr1', 'soft_stock_mean_tvpl2_liqf_volf10', 'log_liq2_ret_*_wap_eqi_price1_ret_vol', 'tlog_1p_trade_size_mean', 'wap1_log_price_ret_volstock_mean_from_0', 'wap1_log_price_ret_per_spread_sqr_vol', 'min_bid_price2', '</a:t>
            </a:r>
            <a:r>
              <a:rPr lang="en-SG" sz="1800" b="0" i="0" u="none" strike="noStrike" dirty="0" err="1">
                <a:solidFill>
                  <a:srgbClr val="000000"/>
                </a:solidFill>
                <a:effectLst/>
                <a:latin typeface="Arial" panose="020B0604020202020204" pitchFamily="34" charset="0"/>
              </a:rPr>
              <a:t>root_trade_count_smean</a:t>
            </a:r>
            <a:r>
              <a:rPr lang="en-SG" sz="1800" b="0" i="0" u="none" strike="noStrike" dirty="0">
                <a:solidFill>
                  <a:srgbClr val="000000"/>
                </a:solidFill>
                <a:effectLst/>
                <a:latin typeface="Arial" panose="020B0604020202020204" pitchFamily="34" charset="0"/>
              </a:rPr>
              <a:t>', 'max_order_count1', 'v1proj_29_15’]</a:t>
            </a:r>
            <a:br>
              <a:rPr lang="en-SG" sz="1800" b="0" i="0" u="none" strike="noStrike" dirty="0">
                <a:solidFill>
                  <a:srgbClr val="000000"/>
                </a:solidFill>
                <a:effectLst/>
                <a:latin typeface="Arial" panose="020B0604020202020204" pitchFamily="34" charset="0"/>
              </a:rPr>
            </a:br>
            <a:br>
              <a:rPr lang="en-SG" sz="1800" b="0" i="0" u="none" strike="noStrike" dirty="0">
                <a:solidFill>
                  <a:srgbClr val="000000"/>
                </a:solidFill>
                <a:effectLst/>
                <a:latin typeface="Arial" panose="020B0604020202020204" pitchFamily="34" charset="0"/>
              </a:rPr>
            </a:br>
            <a:r>
              <a:rPr lang="en-SG" sz="1800" b="1" i="0" u="none" strike="noStrike" dirty="0">
                <a:solidFill>
                  <a:srgbClr val="CC0000"/>
                </a:solidFill>
                <a:effectLst/>
                <a:latin typeface="Arial" panose="020B0604020202020204" pitchFamily="34" charset="0"/>
              </a:rPr>
              <a:t>Bottom 25 features based on summed absolute SHAP values over ALL instances/samples on train set</a:t>
            </a:r>
            <a:endParaRPr lang="en-SG" b="0" dirty="0">
              <a:effectLst/>
            </a:endParaRPr>
          </a:p>
          <a:p>
            <a:pPr rtl="0"/>
            <a:r>
              <a:rPr lang="en-SG" sz="1800" b="0" i="0" u="none" strike="noStrike" dirty="0">
                <a:solidFill>
                  <a:srgbClr val="000000"/>
                </a:solidFill>
                <a:effectLst/>
                <a:latin typeface="Arial" panose="020B0604020202020204" pitchFamily="34" charset="0"/>
              </a:rPr>
              <a:t>['</a:t>
            </a:r>
            <a:r>
              <a:rPr lang="en-SG" sz="1800" b="0" i="0" u="none" strike="noStrike" dirty="0" err="1">
                <a:solidFill>
                  <a:srgbClr val="000000"/>
                </a:solidFill>
                <a:effectLst/>
                <a:latin typeface="Arial" panose="020B0604020202020204" pitchFamily="34" charset="0"/>
              </a:rPr>
              <a:t>trade_count</a:t>
            </a:r>
            <a:r>
              <a:rPr lang="en-SG" sz="1800" b="0" i="0" u="none" strike="noStrike" dirty="0">
                <a:solidFill>
                  <a:srgbClr val="000000"/>
                </a:solidFill>
                <a:effectLst/>
                <a:latin typeface="Arial" panose="020B0604020202020204" pitchFamily="34" charset="0"/>
              </a:rPr>
              <a:t>', 'max_bid_price1', 'tlog_target_vol_pcorr_90_clusters', 'min_bid_price1', 'vol1_mean', 'tlog_target_vol_pcorr_49_clusters', 'tlog_tlog1p_target_vol_sum_stats_30_clusters', 'tlog_tlog1p_target_vol_robust_sum_stats_32_clusters', 'tlog_tlog1p_target_vol_sum_stats_10_clusters', 'bs_as_corr2', 'bp_ap_corr2', 'bs_ap_corr2', 'bp_as_corr2', 'tlog_max_bid_size2', 'bs_bp_corr2', 'tlog_max_ask_size2', 'tlog_tlinear_sad_bid_price2', 'tlog_tlinear_sad_ask_size2', 'tlog_tlinear_sad_ask_price2', 'tlog_first_10_min_vol', 'tlog_range_ask_size2', 'tlog_tlinear_range_bid_price2', 'tlog_tlinear_range_ask_price2', 'max_ask_price2', 'as_ap_corr2']</a:t>
            </a:r>
            <a:endParaRPr lang="en-SG" b="0" dirty="0">
              <a:effectLst/>
            </a:endParaRPr>
          </a:p>
          <a:p>
            <a:br>
              <a:rPr lang="en-SG" dirty="0"/>
            </a:br>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56</a:t>
            </a:fld>
            <a:endParaRPr lang="en-SG"/>
          </a:p>
        </p:txBody>
      </p:sp>
    </p:spTree>
    <p:extLst>
      <p:ext uri="{BB962C8B-B14F-4D97-AF65-F5344CB8AC3E}">
        <p14:creationId xmlns:p14="http://schemas.microsoft.com/office/powerpoint/2010/main" val="3480516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b="0" i="0" u="none" strike="noStrike" dirty="0" err="1">
                <a:solidFill>
                  <a:srgbClr val="000000"/>
                </a:solidFill>
                <a:effectLst/>
                <a:latin typeface="Arial" panose="020B0604020202020204" pitchFamily="34" charset="0"/>
              </a:rPr>
              <a:t>train_top_n_feat_interactions</a:t>
            </a:r>
            <a:r>
              <a:rPr lang="en-SG" sz="1800" b="0" i="0" u="none" strike="noStrike" dirty="0">
                <a:solidFill>
                  <a:srgbClr val="000000"/>
                </a:solidFill>
                <a:effectLst/>
                <a:latin typeface="Arial" panose="020B0604020202020204" pitchFamily="34" charset="0"/>
              </a:rPr>
              <a:t>:  {'exp_log_liq1_ret_*_wap_eqi_price1_ret_vol': ['tlog_tlog1p_target_vol_robust_sum_stats_2_clusters', 'liqvol1'], 'tvpl2_smean_vol_liqf29': ['tvpl2_smean_vol_liqf20', '</a:t>
            </a:r>
            <a:r>
              <a:rPr lang="en-SG" sz="1800" b="0" i="0" u="none" strike="noStrike" dirty="0" err="1">
                <a:solidFill>
                  <a:srgbClr val="000000"/>
                </a:solidFill>
                <a:effectLst/>
                <a:latin typeface="Arial" panose="020B0604020202020204" pitchFamily="34" charset="0"/>
              </a:rPr>
              <a:t>root_book_delta_count</a:t>
            </a:r>
            <a:r>
              <a:rPr lang="en-SG" sz="1800" b="0" i="0" u="none" strike="noStrike" dirty="0">
                <a:solidFill>
                  <a:srgbClr val="000000"/>
                </a:solidFill>
                <a:effectLst/>
                <a:latin typeface="Arial" panose="020B0604020202020204" pitchFamily="34" charset="0"/>
              </a:rPr>
              <a:t>'], 'wap1_log_price_ret_pos-neg_log_liq_ret_sqr_vol': ['liqvol1', 'wap1_log_price_ret_neg_log_liq_ret_sqr_vol'], 'wap1_log_price_ret_per_spread_sqr_vol': ['wap1_log_price_ret_volstock_mean_from_25', 'tvpl2_smean_vol_liqf10'], 'wap1_log_price_ret_vol_from_25': ['wap1_log_price_ret_quart_vol_from_25', '</a:t>
            </a:r>
            <a:r>
              <a:rPr lang="en-SG" sz="1800" b="0" i="0" u="none" strike="noStrike" dirty="0" err="1">
                <a:solidFill>
                  <a:srgbClr val="000000"/>
                </a:solidFill>
                <a:effectLst/>
                <a:latin typeface="Arial" panose="020B0604020202020204" pitchFamily="34" charset="0"/>
              </a:rPr>
              <a:t>root_book_delta_count</a:t>
            </a:r>
            <a:r>
              <a:rPr lang="en-SG" sz="1800" b="0" i="0" u="none" strike="noStrike" dirty="0">
                <a:solidFill>
                  <a:srgbClr val="000000"/>
                </a:solidFill>
                <a:effectLst/>
                <a:latin typeface="Arial" panose="020B0604020202020204" pitchFamily="34" charset="0"/>
              </a:rPr>
              <a:t>'], 'liqvol1': ['wap1_log_price_ret_quart_volstock_mean_from_25', 'wap1_log_price_ret_quart_volstock_mean_from_20'], 'soft_stock_mean_tvpl2_:0': ['pear_corr_26_clusters_labels', 'soft_stock_mean_tvpl2_liqf_volf10'], 'tlog_tlinear_sad_bid_price2': ['tvpl3_smean_vol_liqf10', 'v1proj_29_15_q1'], '</a:t>
            </a:r>
            <a:r>
              <a:rPr lang="en-SG" sz="1800" b="0" i="0" u="none" strike="noStrike" dirty="0" err="1">
                <a:solidFill>
                  <a:srgbClr val="000000"/>
                </a:solidFill>
                <a:effectLst/>
                <a:latin typeface="Arial" panose="020B0604020202020204" pitchFamily="34" charset="0"/>
              </a:rPr>
              <a:t>root_book_delta_count</a:t>
            </a:r>
            <a:r>
              <a:rPr lang="en-SG" sz="1800" b="0" i="0" u="none" strike="noStrike" dirty="0">
                <a:solidFill>
                  <a:srgbClr val="000000"/>
                </a:solidFill>
                <a:effectLst/>
                <a:latin typeface="Arial" panose="020B0604020202020204" pitchFamily="34" charset="0"/>
              </a:rPr>
              <a:t>': ['</a:t>
            </a:r>
            <a:r>
              <a:rPr lang="en-SG" sz="1800" b="0" i="0" u="none" strike="noStrike" dirty="0" err="1">
                <a:solidFill>
                  <a:srgbClr val="000000"/>
                </a:solidFill>
                <a:effectLst/>
                <a:latin typeface="Arial" panose="020B0604020202020204" pitchFamily="34" charset="0"/>
              </a:rPr>
              <a:t>sum_size_per_order_count</a:t>
            </a:r>
            <a:r>
              <a:rPr lang="en-SG" sz="1800" b="0" i="0" u="none" strike="noStrike" dirty="0">
                <a:solidFill>
                  <a:srgbClr val="000000"/>
                </a:solidFill>
                <a:effectLst/>
                <a:latin typeface="Arial" panose="020B0604020202020204" pitchFamily="34" charset="0"/>
              </a:rPr>
              <a:t>', 'tvpl2_smean_vol_liqf29'], '</a:t>
            </a:r>
            <a:r>
              <a:rPr lang="en-SG" sz="1800" b="0" i="0" u="none" strike="noStrike" dirty="0" err="1">
                <a:solidFill>
                  <a:srgbClr val="000000"/>
                </a:solidFill>
                <a:effectLst/>
                <a:latin typeface="Arial" panose="020B0604020202020204" pitchFamily="34" charset="0"/>
              </a:rPr>
              <a:t>lsvol</a:t>
            </a:r>
            <a:r>
              <a:rPr lang="en-SG" sz="1800" b="0" i="0" u="none" strike="noStrike" dirty="0">
                <a:solidFill>
                  <a:srgbClr val="000000"/>
                </a:solidFill>
                <a:effectLst/>
                <a:latin typeface="Arial" panose="020B0604020202020204" pitchFamily="34" charset="0"/>
              </a:rPr>
              <a:t>': ['</a:t>
            </a:r>
            <a:r>
              <a:rPr lang="en-SG" sz="1800" b="0" i="0" u="none" strike="noStrike" dirty="0" err="1">
                <a:solidFill>
                  <a:srgbClr val="000000"/>
                </a:solidFill>
                <a:effectLst/>
                <a:latin typeface="Arial" panose="020B0604020202020204" pitchFamily="34" charset="0"/>
              </a:rPr>
              <a:t>lsvol</a:t>
            </a:r>
            <a:r>
              <a:rPr lang="en-SG" sz="1800" b="0" i="0" u="none" strike="noStrike" dirty="0">
                <a:solidFill>
                  <a:srgbClr val="000000"/>
                </a:solidFill>
                <a:effectLst/>
                <a:latin typeface="Arial" panose="020B0604020202020204" pitchFamily="34" charset="0"/>
              </a:rPr>
              <a:t>', 'wap1_log_price_ret_per_spread_sqr_vol'], 'wap1_log_price_ret_quart_volstock_mean_from_20': ['liqvol2', 'wap1_log_price_ret_quart_volstock_mean_from_20'], 'wap1_log_price_ret_volstock_mean_from_25': ['liqvol1', 'liqvol2'], 'tlog_wap1_lprice_ret_vol_ati_*_wap1_lprice_ret_vol_ast_per_wap1_lprice_ret_vol_:10': ['tvpl3_smean_vol_liqf20', 'wap1_log_price_ret_volstock_mean_from_25'], 'wap1_log_price_ret_neg_log_liq_ret_sqr_vol': ['liqvol1', 'wap1_log_price_ret_pos-neg_log_liq_ret_sqr_vol'], 'tvpl2_smean_vol_liqf10': ['tvpl2_smean_vol_liqf20', '</a:t>
            </a:r>
            <a:r>
              <a:rPr lang="en-SG" sz="1800" b="0" i="0" u="none" strike="noStrike" dirty="0" err="1">
                <a:solidFill>
                  <a:srgbClr val="000000"/>
                </a:solidFill>
                <a:effectLst/>
                <a:latin typeface="Arial" panose="020B0604020202020204" pitchFamily="34" charset="0"/>
              </a:rPr>
              <a:t>root_book_delta_count</a:t>
            </a:r>
            <a:r>
              <a:rPr lang="en-SG" sz="1800" b="0" i="0" u="none" strike="noStrike" dirty="0">
                <a:solidFill>
                  <a:srgbClr val="000000"/>
                </a:solidFill>
                <a:effectLst/>
                <a:latin typeface="Arial" panose="020B0604020202020204" pitchFamily="34" charset="0"/>
              </a:rPr>
              <a:t>'], 'liqvol2': ['wap1_log_price_ret_quart_volstock_mean_from_25', 'wap1_log_price_ret_volstock_mean_from_25'], 'texp_size_order_count_corr1': ['wap1_log_price_ret_quart_volstock_mean_from_20', 'wap1_log_price_ret_volstock_mean_from_25'], 'tlog_wap1_lprice_ret_vol_ati_*_wap1_lprice_ret_vol_ast_per_wap1_lprice_ret_vol_:20': ['wap1_log_price_ret_volstock_mean_from_25', 'wap1_log_price_ret_quart_volstock_mean_from_20']}</a:t>
            </a:r>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57</a:t>
            </a:fld>
            <a:endParaRPr lang="en-SG"/>
          </a:p>
        </p:txBody>
      </p:sp>
    </p:spTree>
    <p:extLst>
      <p:ext uri="{BB962C8B-B14F-4D97-AF65-F5344CB8AC3E}">
        <p14:creationId xmlns:p14="http://schemas.microsoft.com/office/powerpoint/2010/main" val="312058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58957-849F-CB42-C863-E3767C7677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66D9C-8F4C-4985-7D93-EE15696B08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74192-D4BF-EB54-55F0-E3C4819AD782}"/>
              </a:ext>
            </a:extLst>
          </p:cNvPr>
          <p:cNvSpPr>
            <a:spLocks noGrp="1"/>
          </p:cNvSpPr>
          <p:nvPr>
            <p:ph type="body" idx="1"/>
          </p:nvPr>
        </p:nvSpPr>
        <p:spPr/>
        <p:txBody>
          <a:bodyPr/>
          <a:lstStyle/>
          <a:p>
            <a:r>
              <a:rPr lang="en-SG" dirty="0"/>
              <a:t>Refer to google docs: </a:t>
            </a:r>
            <a:br>
              <a:rPr lang="en-SG" b="1" dirty="0"/>
            </a:br>
            <a:endParaRPr lang="en-SG" dirty="0"/>
          </a:p>
        </p:txBody>
      </p:sp>
      <p:sp>
        <p:nvSpPr>
          <p:cNvPr id="4" name="Slide Number Placeholder 3">
            <a:extLst>
              <a:ext uri="{FF2B5EF4-FFF2-40B4-BE49-F238E27FC236}">
                <a16:creationId xmlns:a16="http://schemas.microsoft.com/office/drawing/2014/main" id="{8F28FC9B-CEE9-6714-6EA7-63562850EBA8}"/>
              </a:ext>
            </a:extLst>
          </p:cNvPr>
          <p:cNvSpPr>
            <a:spLocks noGrp="1"/>
          </p:cNvSpPr>
          <p:nvPr>
            <p:ph type="sldNum" sz="quarter" idx="5"/>
          </p:nvPr>
        </p:nvSpPr>
        <p:spPr/>
        <p:txBody>
          <a:bodyPr/>
          <a:lstStyle/>
          <a:p>
            <a:fld id="{BBF1D91E-77BA-4117-85A5-95EF2E365694}" type="slidenum">
              <a:rPr lang="en-SG" smtClean="0"/>
              <a:t>58</a:t>
            </a:fld>
            <a:endParaRPr lang="en-SG"/>
          </a:p>
        </p:txBody>
      </p:sp>
    </p:spTree>
    <p:extLst>
      <p:ext uri="{BB962C8B-B14F-4D97-AF65-F5344CB8AC3E}">
        <p14:creationId xmlns:p14="http://schemas.microsoft.com/office/powerpoint/2010/main" val="18373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Refer to google docs: </a:t>
            </a:r>
            <a:r>
              <a:rPr lang="en-US" dirty="0"/>
              <a:t>Improvement_st_31_RF_model</a:t>
            </a:r>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59</a:t>
            </a:fld>
            <a:endParaRPr lang="en-SG"/>
          </a:p>
        </p:txBody>
      </p:sp>
    </p:spTree>
    <p:extLst>
      <p:ext uri="{BB962C8B-B14F-4D97-AF65-F5344CB8AC3E}">
        <p14:creationId xmlns:p14="http://schemas.microsoft.com/office/powerpoint/2010/main" val="175913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3839C-DBE4-CDC2-595B-0ABBE6BB67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9A43C-92B7-6D69-E742-11F1582AE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11094-B9D0-49EC-9D4E-C9419ED411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Clustering on the target achieved through</a:t>
            </a:r>
            <a:r>
              <a:rPr lang="en-SG" b="0" dirty="0">
                <a:solidFill>
                  <a:srgbClr val="D4D4D4"/>
                </a:solidFill>
                <a:effectLst/>
                <a:latin typeface="Courier New" panose="02070309020205020404" pitchFamily="49" charset="0"/>
              </a:rPr>
              <a:t>: </a:t>
            </a:r>
            <a:r>
              <a:rPr lang="en-SG" b="0" dirty="0" err="1">
                <a:solidFill>
                  <a:srgbClr val="D4D4D4"/>
                </a:solidFill>
                <a:effectLst/>
                <a:latin typeface="Courier New" panose="02070309020205020404" pitchFamily="49" charset="0"/>
              </a:rPr>
              <a:t>clustering_on_training_data</a:t>
            </a:r>
            <a:r>
              <a:rPr lang="en-SG" b="0" dirty="0">
                <a:solidFill>
                  <a:srgbClr val="D4D4D4"/>
                </a:solidFill>
                <a:effectLst/>
                <a:latin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D4D4D4"/>
                </a:solidFill>
                <a:effectLst/>
                <a:latin typeface="Courier New" panose="02070309020205020404" pitchFamily="49" charset="0"/>
              </a:rPr>
              <a:t>apply_trained_clusters_to_inference</a:t>
            </a:r>
            <a:r>
              <a:rPr lang="en-US" b="0" dirty="0">
                <a:solidFill>
                  <a:srgbClr val="D4D4D4"/>
                </a:solidFill>
                <a:effectLst/>
                <a:latin typeface="Courier New" panose="02070309020205020404" pitchFamily="49" charset="0"/>
              </a:rPr>
              <a:t>( ) for testing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solidFill>
                  <a:srgbClr val="D4D4D4"/>
                </a:solidFill>
                <a:effectLst/>
                <a:latin typeface="Courier New" panose="02070309020205020404" pitchFamily="49" charset="0"/>
              </a:rPr>
              <a:t> </a:t>
            </a:r>
            <a:br>
              <a:rPr lang="en-SG" b="0" dirty="0">
                <a:solidFill>
                  <a:srgbClr val="D4D4D4"/>
                </a:solidFill>
                <a:effectLst/>
                <a:latin typeface="Courier New" panose="02070309020205020404" pitchFamily="49" charset="0"/>
              </a:rPr>
            </a:br>
            <a:br>
              <a:rPr lang="en-SG" b="0" dirty="0">
                <a:solidFill>
                  <a:srgbClr val="D4D4D4"/>
                </a:solidFill>
                <a:effectLst/>
                <a:latin typeface="Courier New" panose="02070309020205020404" pitchFamily="49" charset="0"/>
              </a:rPr>
            </a:br>
            <a:r>
              <a:rPr lang="en-US" b="0" dirty="0" err="1">
                <a:solidFill>
                  <a:srgbClr val="D4D4D4"/>
                </a:solidFill>
                <a:effectLst/>
                <a:latin typeface="Courier New" panose="02070309020205020404" pitchFamily="49" charset="0"/>
              </a:rPr>
              <a:t>final_sum_stats_target_vol_clusters</a:t>
            </a:r>
            <a:r>
              <a:rPr lang="en-US" b="0" dirty="0">
                <a:solidFill>
                  <a:srgbClr val="D4D4D4"/>
                </a:solidFill>
                <a:effectLst/>
                <a:latin typeface="Courier New" panose="02070309020205020404" pitchFamily="49" charset="0"/>
              </a:rPr>
              <a:t> contains clusters formed using the TARGET</a:t>
            </a:r>
          </a:p>
          <a:p>
            <a:pPr marL="0" marR="0" lvl="0" indent="0" algn="l" defTabSz="914400" rtl="0" eaLnBrk="1" fontAlgn="auto" latinLnBrk="0" hangingPunct="1">
              <a:lnSpc>
                <a:spcPct val="100000"/>
              </a:lnSpc>
              <a:spcBef>
                <a:spcPts val="0"/>
              </a:spcBef>
              <a:spcAft>
                <a:spcPts val="0"/>
              </a:spcAft>
              <a:buClrTx/>
              <a:buSzTx/>
              <a:buFontTx/>
              <a:buNone/>
              <a:tabLst/>
              <a:defRPr/>
            </a:pPr>
            <a:br>
              <a:rPr lang="en-SG" b="0" dirty="0">
                <a:solidFill>
                  <a:srgbClr val="D4D4D4"/>
                </a:solidFill>
                <a:effectLst/>
                <a:latin typeface="Courier New" panose="02070309020205020404" pitchFamily="49" charset="0"/>
              </a:rPr>
            </a:br>
            <a:r>
              <a:rPr lang="en-US" b="0" dirty="0" err="1">
                <a:solidFill>
                  <a:srgbClr val="D4D4D4"/>
                </a:solidFill>
                <a:effectLst/>
                <a:latin typeface="Courier New" panose="02070309020205020404" pitchFamily="49" charset="0"/>
              </a:rPr>
              <a:t>final_sum_stats_target_vol_df</a:t>
            </a:r>
            <a:r>
              <a:rPr lang="en-US" b="0" dirty="0">
                <a:solidFill>
                  <a:srgbClr val="D4D4D4"/>
                </a:solidFill>
                <a:effectLst/>
                <a:latin typeface="Courier New" panose="02070309020205020404" pitchFamily="49" charset="0"/>
              </a:rPr>
              <a:t> is a feature formed by aggregating first_10_min_vol_df using </a:t>
            </a:r>
            <a:r>
              <a:rPr lang="en-US" b="0" dirty="0" err="1">
                <a:solidFill>
                  <a:srgbClr val="D4D4D4"/>
                </a:solidFill>
                <a:effectLst/>
                <a:latin typeface="Courier New" panose="02070309020205020404" pitchFamily="49" charset="0"/>
              </a:rPr>
              <a:t>final_sum_stats_target_vol_clusters</a:t>
            </a:r>
            <a:endParaRPr lang="en-US"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endParaRPr lang="en-SG" dirty="0"/>
          </a:p>
        </p:txBody>
      </p:sp>
      <p:sp>
        <p:nvSpPr>
          <p:cNvPr id="4" name="Slide Number Placeholder 3">
            <a:extLst>
              <a:ext uri="{FF2B5EF4-FFF2-40B4-BE49-F238E27FC236}">
                <a16:creationId xmlns:a16="http://schemas.microsoft.com/office/drawing/2014/main" id="{8C178EDB-69BA-B6F2-9F4C-9CFB114A44F6}"/>
              </a:ext>
            </a:extLst>
          </p:cNvPr>
          <p:cNvSpPr>
            <a:spLocks noGrp="1"/>
          </p:cNvSpPr>
          <p:nvPr>
            <p:ph type="sldNum" sz="quarter" idx="5"/>
          </p:nvPr>
        </p:nvSpPr>
        <p:spPr/>
        <p:txBody>
          <a:bodyPr/>
          <a:lstStyle/>
          <a:p>
            <a:fld id="{BBF1D91E-77BA-4117-85A5-95EF2E365694}" type="slidenum">
              <a:rPr lang="en-SG" smtClean="0"/>
              <a:t>9</a:t>
            </a:fld>
            <a:endParaRPr lang="en-SG"/>
          </a:p>
        </p:txBody>
      </p:sp>
    </p:spTree>
    <p:extLst>
      <p:ext uri="{BB962C8B-B14F-4D97-AF65-F5344CB8AC3E}">
        <p14:creationId xmlns:p14="http://schemas.microsoft.com/office/powerpoint/2010/main" val="242644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2F6BE-E261-7DC8-47A0-EFD6723C0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124A9-1339-4894-D706-C3DC16E9D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344B2-CD94-762B-DDF7-A3F014EF8B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Clustering on the target achieved through</a:t>
            </a:r>
            <a:r>
              <a:rPr lang="en-SG" b="0" dirty="0">
                <a:solidFill>
                  <a:srgbClr val="D4D4D4"/>
                </a:solidFill>
                <a:effectLst/>
                <a:latin typeface="Courier New" panose="02070309020205020404" pitchFamily="49" charset="0"/>
              </a:rPr>
              <a:t>: </a:t>
            </a:r>
            <a:r>
              <a:rPr lang="en-SG" b="0" dirty="0" err="1">
                <a:solidFill>
                  <a:srgbClr val="D4D4D4"/>
                </a:solidFill>
                <a:effectLst/>
                <a:latin typeface="Courier New" panose="02070309020205020404" pitchFamily="49" charset="0"/>
              </a:rPr>
              <a:t>clustering_on_training_data</a:t>
            </a:r>
            <a:r>
              <a:rPr lang="en-SG" b="0" dirty="0">
                <a:solidFill>
                  <a:srgbClr val="D4D4D4"/>
                </a:solidFill>
                <a:effectLst/>
                <a:latin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D4D4D4"/>
                </a:solidFill>
                <a:effectLst/>
                <a:latin typeface="Courier New" panose="02070309020205020404" pitchFamily="49" charset="0"/>
              </a:rPr>
              <a:t>apply_trained_clusters_to_inference</a:t>
            </a:r>
            <a:r>
              <a:rPr lang="en-US" b="0" dirty="0">
                <a:solidFill>
                  <a:srgbClr val="D4D4D4"/>
                </a:solidFill>
                <a:effectLst/>
                <a:latin typeface="Courier New" panose="02070309020205020404" pitchFamily="49" charset="0"/>
              </a:rPr>
              <a:t>( ) for testing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SG" b="0" dirty="0">
                <a:solidFill>
                  <a:srgbClr val="D4D4D4"/>
                </a:solidFill>
                <a:effectLst/>
                <a:latin typeface="Courier New" panose="02070309020205020404" pitchFamily="49" charset="0"/>
              </a:rPr>
              <a:t> </a:t>
            </a:r>
            <a:br>
              <a:rPr lang="en-SG" b="0" dirty="0">
                <a:solidFill>
                  <a:srgbClr val="D4D4D4"/>
                </a:solidFill>
                <a:effectLst/>
                <a:latin typeface="Courier New" panose="02070309020205020404" pitchFamily="49" charset="0"/>
              </a:rPr>
            </a:br>
            <a:br>
              <a:rPr lang="en-SG" b="0" dirty="0">
                <a:solidFill>
                  <a:srgbClr val="D4D4D4"/>
                </a:solidFill>
                <a:effectLst/>
                <a:latin typeface="Courier New" panose="02070309020205020404" pitchFamily="49" charset="0"/>
              </a:rPr>
            </a:br>
            <a:r>
              <a:rPr lang="en-US" b="0" dirty="0" err="1">
                <a:solidFill>
                  <a:srgbClr val="D4D4D4"/>
                </a:solidFill>
                <a:effectLst/>
                <a:latin typeface="Courier New" panose="02070309020205020404" pitchFamily="49" charset="0"/>
              </a:rPr>
              <a:t>final_sum_stats_target_vol_clusters</a:t>
            </a:r>
            <a:r>
              <a:rPr lang="en-US" b="0" dirty="0">
                <a:solidFill>
                  <a:srgbClr val="D4D4D4"/>
                </a:solidFill>
                <a:effectLst/>
                <a:latin typeface="Courier New" panose="02070309020205020404" pitchFamily="49" charset="0"/>
              </a:rPr>
              <a:t> contains clusters formed using the TARGET</a:t>
            </a:r>
          </a:p>
          <a:p>
            <a:pPr marL="0" marR="0" lvl="0" indent="0" algn="l" defTabSz="914400" rtl="0" eaLnBrk="1" fontAlgn="auto" latinLnBrk="0" hangingPunct="1">
              <a:lnSpc>
                <a:spcPct val="100000"/>
              </a:lnSpc>
              <a:spcBef>
                <a:spcPts val="0"/>
              </a:spcBef>
              <a:spcAft>
                <a:spcPts val="0"/>
              </a:spcAft>
              <a:buClrTx/>
              <a:buSzTx/>
              <a:buFontTx/>
              <a:buNone/>
              <a:tabLst/>
              <a:defRPr/>
            </a:pPr>
            <a:br>
              <a:rPr lang="en-SG" b="0" dirty="0">
                <a:solidFill>
                  <a:srgbClr val="D4D4D4"/>
                </a:solidFill>
                <a:effectLst/>
                <a:latin typeface="Courier New" panose="02070309020205020404" pitchFamily="49" charset="0"/>
              </a:rPr>
            </a:br>
            <a:r>
              <a:rPr lang="en-US" b="0" dirty="0" err="1">
                <a:solidFill>
                  <a:srgbClr val="D4D4D4"/>
                </a:solidFill>
                <a:effectLst/>
                <a:latin typeface="Courier New" panose="02070309020205020404" pitchFamily="49" charset="0"/>
              </a:rPr>
              <a:t>final_sum_stats_target_vol_df</a:t>
            </a:r>
            <a:r>
              <a:rPr lang="en-US" b="0" dirty="0">
                <a:solidFill>
                  <a:srgbClr val="D4D4D4"/>
                </a:solidFill>
                <a:effectLst/>
                <a:latin typeface="Courier New" panose="02070309020205020404" pitchFamily="49" charset="0"/>
              </a:rPr>
              <a:t> is a feature formed by aggregating first_10_min_vol_df using </a:t>
            </a:r>
            <a:r>
              <a:rPr lang="en-US" b="0" dirty="0" err="1">
                <a:solidFill>
                  <a:srgbClr val="D4D4D4"/>
                </a:solidFill>
                <a:effectLst/>
                <a:latin typeface="Courier New" panose="02070309020205020404" pitchFamily="49" charset="0"/>
              </a:rPr>
              <a:t>final_sum_stats_target_vol_clusters</a:t>
            </a:r>
            <a:endParaRPr lang="en-US"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dirty="0">
              <a:solidFill>
                <a:srgbClr val="D4D4D4"/>
              </a:solidFill>
              <a:effectLst/>
              <a:latin typeface="Courier New" panose="02070309020205020404" pitchFamily="49" charset="0"/>
            </a:endParaRPr>
          </a:p>
          <a:p>
            <a:endParaRPr lang="en-SG" dirty="0"/>
          </a:p>
        </p:txBody>
      </p:sp>
      <p:sp>
        <p:nvSpPr>
          <p:cNvPr id="4" name="Slide Number Placeholder 3">
            <a:extLst>
              <a:ext uri="{FF2B5EF4-FFF2-40B4-BE49-F238E27FC236}">
                <a16:creationId xmlns:a16="http://schemas.microsoft.com/office/drawing/2014/main" id="{C41BD8A4-99A6-75E2-66CB-2B0892D83A00}"/>
              </a:ext>
            </a:extLst>
          </p:cNvPr>
          <p:cNvSpPr>
            <a:spLocks noGrp="1"/>
          </p:cNvSpPr>
          <p:nvPr>
            <p:ph type="sldNum" sz="quarter" idx="5"/>
          </p:nvPr>
        </p:nvSpPr>
        <p:spPr/>
        <p:txBody>
          <a:bodyPr/>
          <a:lstStyle/>
          <a:p>
            <a:fld id="{BBF1D91E-77BA-4117-85A5-95EF2E365694}" type="slidenum">
              <a:rPr lang="en-SG" smtClean="0"/>
              <a:t>10</a:t>
            </a:fld>
            <a:endParaRPr lang="en-SG"/>
          </a:p>
        </p:txBody>
      </p:sp>
    </p:spTree>
    <p:extLst>
      <p:ext uri="{BB962C8B-B14F-4D97-AF65-F5344CB8AC3E}">
        <p14:creationId xmlns:p14="http://schemas.microsoft.com/office/powerpoint/2010/main" val="773523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Refer to document: ver-33-Error_log_and_analysis</a:t>
            </a:r>
            <a:br>
              <a:rPr lang="en-SG" b="1" dirty="0"/>
            </a:br>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11</a:t>
            </a:fld>
            <a:endParaRPr lang="en-SG"/>
          </a:p>
        </p:txBody>
      </p:sp>
    </p:spTree>
    <p:extLst>
      <p:ext uri="{BB962C8B-B14F-4D97-AF65-F5344CB8AC3E}">
        <p14:creationId xmlns:p14="http://schemas.microsoft.com/office/powerpoint/2010/main" val="3694088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12</a:t>
            </a:fld>
            <a:endParaRPr lang="en-SG"/>
          </a:p>
        </p:txBody>
      </p:sp>
    </p:spTree>
    <p:extLst>
      <p:ext uri="{BB962C8B-B14F-4D97-AF65-F5344CB8AC3E}">
        <p14:creationId xmlns:p14="http://schemas.microsoft.com/office/powerpoint/2010/main" val="1190594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EAA4A-E099-CE7C-3896-D54B28BA88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D1009-5307-8564-0379-3E6E320DC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C10D4D-805E-83ED-64FA-F24EB1377B93}"/>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E2364EB9-1B66-75DD-D4A0-0E31E9CBD9D9}"/>
              </a:ext>
            </a:extLst>
          </p:cNvPr>
          <p:cNvSpPr>
            <a:spLocks noGrp="1"/>
          </p:cNvSpPr>
          <p:nvPr>
            <p:ph type="sldNum" sz="quarter" idx="5"/>
          </p:nvPr>
        </p:nvSpPr>
        <p:spPr/>
        <p:txBody>
          <a:bodyPr/>
          <a:lstStyle/>
          <a:p>
            <a:fld id="{BBF1D91E-77BA-4117-85A5-95EF2E365694}" type="slidenum">
              <a:rPr lang="en-SG" smtClean="0"/>
              <a:t>13</a:t>
            </a:fld>
            <a:endParaRPr lang="en-SG"/>
          </a:p>
        </p:txBody>
      </p:sp>
    </p:spTree>
    <p:extLst>
      <p:ext uri="{BB962C8B-B14F-4D97-AF65-F5344CB8AC3E}">
        <p14:creationId xmlns:p14="http://schemas.microsoft.com/office/powerpoint/2010/main" val="3489672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4E31C-4727-1096-9A3E-DF31C25DE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1EF80-7F61-48C1-4CEC-F93733443F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B01C4-89E4-CECB-80A8-447585807B4A}"/>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F7B64E43-4893-D834-F24A-D119AC23FEA2}"/>
              </a:ext>
            </a:extLst>
          </p:cNvPr>
          <p:cNvSpPr>
            <a:spLocks noGrp="1"/>
          </p:cNvSpPr>
          <p:nvPr>
            <p:ph type="sldNum" sz="quarter" idx="5"/>
          </p:nvPr>
        </p:nvSpPr>
        <p:spPr/>
        <p:txBody>
          <a:bodyPr/>
          <a:lstStyle/>
          <a:p>
            <a:fld id="{BBF1D91E-77BA-4117-85A5-95EF2E365694}" type="slidenum">
              <a:rPr lang="en-SG" smtClean="0"/>
              <a:t>14</a:t>
            </a:fld>
            <a:endParaRPr lang="en-SG"/>
          </a:p>
        </p:txBody>
      </p:sp>
    </p:spTree>
    <p:extLst>
      <p:ext uri="{BB962C8B-B14F-4D97-AF65-F5344CB8AC3E}">
        <p14:creationId xmlns:p14="http://schemas.microsoft.com/office/powerpoint/2010/main" val="1619086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BF1D91E-77BA-4117-85A5-95EF2E365694}" type="slidenum">
              <a:rPr lang="en-SG" smtClean="0"/>
              <a:t>15</a:t>
            </a:fld>
            <a:endParaRPr lang="en-SG"/>
          </a:p>
        </p:txBody>
      </p:sp>
    </p:spTree>
    <p:extLst>
      <p:ext uri="{BB962C8B-B14F-4D97-AF65-F5344CB8AC3E}">
        <p14:creationId xmlns:p14="http://schemas.microsoft.com/office/powerpoint/2010/main" val="188611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34CE-BAF1-A6C5-5641-CAA1329A20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C17849BE-AB3F-E8A2-E82F-C5C969416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C5772017-E298-D458-3022-EAC45333DB6C}"/>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5" name="Footer Placeholder 4">
            <a:extLst>
              <a:ext uri="{FF2B5EF4-FFF2-40B4-BE49-F238E27FC236}">
                <a16:creationId xmlns:a16="http://schemas.microsoft.com/office/drawing/2014/main" id="{390642D6-6281-D753-390E-D5FA3A7944D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948646A-FF32-C682-B1C9-4EB7667DF362}"/>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2560025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990A-125D-2435-0C9D-61B86BF26F2F}"/>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1B4FBD49-619F-2383-9E27-DB8C52FA33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17BE29F-8A4D-469B-D07D-EAED86BB737E}"/>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5" name="Footer Placeholder 4">
            <a:extLst>
              <a:ext uri="{FF2B5EF4-FFF2-40B4-BE49-F238E27FC236}">
                <a16:creationId xmlns:a16="http://schemas.microsoft.com/office/drawing/2014/main" id="{FD3D154A-FDB1-E0C0-58DC-57E413D9656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D7CDF0B-17E2-1D82-5698-7834304B2D73}"/>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1444859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4747D1-7B26-2ED4-1587-FE72558C0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30E3FDF-5C3E-E2BA-0218-0AAD301D1E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0C6B683-97B4-A90F-8249-AB284AD4147E}"/>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5" name="Footer Placeholder 4">
            <a:extLst>
              <a:ext uri="{FF2B5EF4-FFF2-40B4-BE49-F238E27FC236}">
                <a16:creationId xmlns:a16="http://schemas.microsoft.com/office/drawing/2014/main" id="{CD9BE5C1-8419-0129-344B-EDFD73A4422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8A5E87-F46C-0B12-40E8-4EAE7F608D25}"/>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2078570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6235-6338-C58B-BF75-4F0186AD929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19A5D18-4654-062F-C3A7-1869CE8C44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F785329-3B76-3C37-C8F0-CAD0DD33AC7E}"/>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5" name="Footer Placeholder 4">
            <a:extLst>
              <a:ext uri="{FF2B5EF4-FFF2-40B4-BE49-F238E27FC236}">
                <a16:creationId xmlns:a16="http://schemas.microsoft.com/office/drawing/2014/main" id="{BCD9C2C5-653F-F7C7-4D23-C9BEE31E036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B9150EE-2B27-DF5A-8BAB-B64E43011E8B}"/>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236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794F-1029-4B96-13C8-04F7692907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2856992C-00CE-A370-72FE-0F70514F09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99630F-90A8-1410-02DC-DBC310CE54C5}"/>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5" name="Footer Placeholder 4">
            <a:extLst>
              <a:ext uri="{FF2B5EF4-FFF2-40B4-BE49-F238E27FC236}">
                <a16:creationId xmlns:a16="http://schemas.microsoft.com/office/drawing/2014/main" id="{9E901868-8F07-8377-005B-9AD152CBEFF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9FAB8C7-2766-EAFA-8C69-E1ADD8955F78}"/>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2262204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73E1-9B94-DAC8-DC1C-B6214ADD3E0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A435EAD6-0D9F-E788-D38E-CE66BDF9C2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D9C39655-B9E8-28A2-4596-F89715CD58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0A48BBE0-6C78-74AE-319B-272A6E1DA013}"/>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6" name="Footer Placeholder 5">
            <a:extLst>
              <a:ext uri="{FF2B5EF4-FFF2-40B4-BE49-F238E27FC236}">
                <a16:creationId xmlns:a16="http://schemas.microsoft.com/office/drawing/2014/main" id="{FDF2333A-6819-ED8E-1239-64D0EFABC8E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49B9BAB-93E7-24C9-CA15-57D95195A375}"/>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159180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FC1F2-7BB3-D0E7-26C5-5277EF1BD24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9C5489E-D63A-0E77-5B19-50A8B5D9F1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6F4F03-B4E0-3762-9658-9546B4E594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CD70EAF-040E-4FA7-5501-86486CEFA0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EFF681-5C11-FBB5-E11E-DAAC30A4F2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B34D219-35A9-66B5-895A-8F54787E4669}"/>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8" name="Footer Placeholder 7">
            <a:extLst>
              <a:ext uri="{FF2B5EF4-FFF2-40B4-BE49-F238E27FC236}">
                <a16:creationId xmlns:a16="http://schemas.microsoft.com/office/drawing/2014/main" id="{9CE470E7-30B3-7379-6135-4085B2579300}"/>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E4B2F51-7568-AE64-A342-4508A1A009B1}"/>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128809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2DBD-F0EB-56CD-0687-1EDDD16761EA}"/>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94D803B4-099C-CBB9-B611-E8F0F3E73478}"/>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4" name="Footer Placeholder 3">
            <a:extLst>
              <a:ext uri="{FF2B5EF4-FFF2-40B4-BE49-F238E27FC236}">
                <a16:creationId xmlns:a16="http://schemas.microsoft.com/office/drawing/2014/main" id="{D8083EE8-07EB-5721-2189-61A34BBE1DA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8DB00A2A-6F54-01E6-399C-3871D70CABE8}"/>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1547656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842D0D-C3FA-C80F-D39C-0D42B86CEDB6}"/>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3" name="Footer Placeholder 2">
            <a:extLst>
              <a:ext uri="{FF2B5EF4-FFF2-40B4-BE49-F238E27FC236}">
                <a16:creationId xmlns:a16="http://schemas.microsoft.com/office/drawing/2014/main" id="{12033FFB-AD64-542F-A0FC-0810DD452A8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DC93D36-AF0E-7CF0-14B4-EB5C73F82A5E}"/>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75662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85A7-5051-7F02-BB80-0F3CA00ED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71B60CB3-4CB5-3359-AB76-1CBE5064C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9DC8610-7132-1594-7C0F-705CB0D89A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9E9A14-C357-B548-B4E2-315048172E91}"/>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6" name="Footer Placeholder 5">
            <a:extLst>
              <a:ext uri="{FF2B5EF4-FFF2-40B4-BE49-F238E27FC236}">
                <a16:creationId xmlns:a16="http://schemas.microsoft.com/office/drawing/2014/main" id="{FD0F67DB-C5D3-D3D4-25B8-8BA8C5914B2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423C33D-EB82-3088-32FC-3454AEB46F5C}"/>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106821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0F8F-31B8-61C6-CE42-71F5A6CA00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A6F782D-3C8A-ECBA-54C3-03EB3316D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373F031B-F893-C7A9-5D50-A4A1C974F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4B3CB-A638-1ACA-918E-E2CFD6D73839}"/>
              </a:ext>
            </a:extLst>
          </p:cNvPr>
          <p:cNvSpPr>
            <a:spLocks noGrp="1"/>
          </p:cNvSpPr>
          <p:nvPr>
            <p:ph type="dt" sz="half" idx="10"/>
          </p:nvPr>
        </p:nvSpPr>
        <p:spPr/>
        <p:txBody>
          <a:bodyPr/>
          <a:lstStyle/>
          <a:p>
            <a:fld id="{DC6BAF54-CCC3-456C-A831-9AAC70E11F70}" type="datetimeFigureOut">
              <a:rPr lang="en-SG" smtClean="0"/>
              <a:t>9/6/2025</a:t>
            </a:fld>
            <a:endParaRPr lang="en-SG"/>
          </a:p>
        </p:txBody>
      </p:sp>
      <p:sp>
        <p:nvSpPr>
          <p:cNvPr id="6" name="Footer Placeholder 5">
            <a:extLst>
              <a:ext uri="{FF2B5EF4-FFF2-40B4-BE49-F238E27FC236}">
                <a16:creationId xmlns:a16="http://schemas.microsoft.com/office/drawing/2014/main" id="{BFA99CEC-E497-20F8-9A25-856F304BCF7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A4B09D8-8898-1C91-938A-627F0F8E39BB}"/>
              </a:ext>
            </a:extLst>
          </p:cNvPr>
          <p:cNvSpPr>
            <a:spLocks noGrp="1"/>
          </p:cNvSpPr>
          <p:nvPr>
            <p:ph type="sldNum" sz="quarter" idx="12"/>
          </p:nvPr>
        </p:nvSpPr>
        <p:spPr/>
        <p:txBody>
          <a:bodyPr/>
          <a:lstStyle/>
          <a:p>
            <a:fld id="{B8DDE48E-D863-4619-BEA5-A1B24015C678}" type="slidenum">
              <a:rPr lang="en-SG" smtClean="0"/>
              <a:t>‹#›</a:t>
            </a:fld>
            <a:endParaRPr lang="en-SG"/>
          </a:p>
        </p:txBody>
      </p:sp>
    </p:spTree>
    <p:extLst>
      <p:ext uri="{BB962C8B-B14F-4D97-AF65-F5344CB8AC3E}">
        <p14:creationId xmlns:p14="http://schemas.microsoft.com/office/powerpoint/2010/main" val="1491759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DC3AA3-93B4-13A6-41B4-0F55796945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2C7DF7CD-0001-E863-DF89-E10542596A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887CF20-00B8-1823-B456-76B878234C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6BAF54-CCC3-456C-A831-9AAC70E11F70}" type="datetimeFigureOut">
              <a:rPr lang="en-SG" smtClean="0"/>
              <a:t>9/6/2025</a:t>
            </a:fld>
            <a:endParaRPr lang="en-SG"/>
          </a:p>
        </p:txBody>
      </p:sp>
      <p:sp>
        <p:nvSpPr>
          <p:cNvPr id="5" name="Footer Placeholder 4">
            <a:extLst>
              <a:ext uri="{FF2B5EF4-FFF2-40B4-BE49-F238E27FC236}">
                <a16:creationId xmlns:a16="http://schemas.microsoft.com/office/drawing/2014/main" id="{693F5DC6-3530-A2F5-4A8F-2B91AD0B2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1D51B0AC-FC4E-970D-2E0A-97BE9A50DE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DE48E-D863-4619-BEA5-A1B24015C678}" type="slidenum">
              <a:rPr lang="en-SG" smtClean="0"/>
              <a:t>‹#›</a:t>
            </a:fld>
            <a:endParaRPr lang="en-SG"/>
          </a:p>
        </p:txBody>
      </p:sp>
    </p:spTree>
    <p:extLst>
      <p:ext uri="{BB962C8B-B14F-4D97-AF65-F5344CB8AC3E}">
        <p14:creationId xmlns:p14="http://schemas.microsoft.com/office/powerpoint/2010/main" val="54476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94.png"/><Relationship Id="rId18" Type="http://schemas.microsoft.com/office/2007/relationships/diagramDrawing" Target="../diagrams/drawing3.xml"/><Relationship Id="rId3" Type="http://schemas.openxmlformats.org/officeDocument/2006/relationships/diagramLayout" Target="../diagrams/layout1.xml"/><Relationship Id="rId21" Type="http://schemas.openxmlformats.org/officeDocument/2006/relationships/diagramData" Target="../diagrams/data4.xml"/><Relationship Id="rId7" Type="http://schemas.openxmlformats.org/officeDocument/2006/relationships/image" Target="../media/image93.png"/><Relationship Id="rId12" Type="http://schemas.microsoft.com/office/2007/relationships/diagramDrawing" Target="../diagrams/drawing2.xml"/><Relationship Id="rId17" Type="http://schemas.openxmlformats.org/officeDocument/2006/relationships/diagramColors" Target="../diagrams/colors3.xml"/><Relationship Id="rId25" Type="http://schemas.microsoft.com/office/2007/relationships/diagramDrawing" Target="../diagrams/drawing4.xml"/><Relationship Id="rId2" Type="http://schemas.openxmlformats.org/officeDocument/2006/relationships/diagramData" Target="../diagrams/data1.xml"/><Relationship Id="rId16" Type="http://schemas.openxmlformats.org/officeDocument/2006/relationships/diagramQuickStyle" Target="../diagrams/quickStyle3.xml"/><Relationship Id="rId20" Type="http://schemas.openxmlformats.org/officeDocument/2006/relationships/image" Target="../media/image96.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24" Type="http://schemas.openxmlformats.org/officeDocument/2006/relationships/diagramColors" Target="../diagrams/colors4.xml"/><Relationship Id="rId5" Type="http://schemas.openxmlformats.org/officeDocument/2006/relationships/diagramColors" Target="../diagrams/colors1.xml"/><Relationship Id="rId15" Type="http://schemas.openxmlformats.org/officeDocument/2006/relationships/diagramLayout" Target="../diagrams/layout3.xml"/><Relationship Id="rId23" Type="http://schemas.openxmlformats.org/officeDocument/2006/relationships/diagramQuickStyle" Target="../diagrams/quickStyle4.xml"/><Relationship Id="rId10" Type="http://schemas.openxmlformats.org/officeDocument/2006/relationships/diagramQuickStyle" Target="../diagrams/quickStyle2.xml"/><Relationship Id="rId19" Type="http://schemas.openxmlformats.org/officeDocument/2006/relationships/image" Target="../media/image95.png"/><Relationship Id="rId4" Type="http://schemas.openxmlformats.org/officeDocument/2006/relationships/diagramQuickStyle" Target="../diagrams/quickStyle1.xml"/><Relationship Id="rId9" Type="http://schemas.openxmlformats.org/officeDocument/2006/relationships/diagramLayout" Target="../diagrams/layout2.xml"/><Relationship Id="rId14" Type="http://schemas.openxmlformats.org/officeDocument/2006/relationships/diagramData" Target="../diagrams/data3.xml"/><Relationship Id="rId22"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Data" Target="../diagrams/data7.xml"/><Relationship Id="rId18" Type="http://schemas.openxmlformats.org/officeDocument/2006/relationships/image" Target="../media/image98.png"/><Relationship Id="rId3" Type="http://schemas.openxmlformats.org/officeDocument/2006/relationships/diagramLayout" Target="../diagrams/layout5.xml"/><Relationship Id="rId21" Type="http://schemas.openxmlformats.org/officeDocument/2006/relationships/diagramData" Target="../diagrams/data8.xml"/><Relationship Id="rId7" Type="http://schemas.openxmlformats.org/officeDocument/2006/relationships/diagramData" Target="../diagrams/data6.xml"/><Relationship Id="rId12" Type="http://schemas.openxmlformats.org/officeDocument/2006/relationships/image" Target="../media/image97.png"/><Relationship Id="rId17" Type="http://schemas.microsoft.com/office/2007/relationships/diagramDrawing" Target="../diagrams/drawing7.xml"/><Relationship Id="rId25" Type="http://schemas.microsoft.com/office/2007/relationships/diagramDrawing" Target="../diagrams/drawing8.xml"/><Relationship Id="rId2" Type="http://schemas.openxmlformats.org/officeDocument/2006/relationships/diagramData" Target="../diagrams/data5.xml"/><Relationship Id="rId16" Type="http://schemas.openxmlformats.org/officeDocument/2006/relationships/diagramColors" Target="../diagrams/colors7.xml"/><Relationship Id="rId20" Type="http://schemas.openxmlformats.org/officeDocument/2006/relationships/image" Target="../media/image100.png"/><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24" Type="http://schemas.openxmlformats.org/officeDocument/2006/relationships/diagramColors" Target="../diagrams/colors8.xml"/><Relationship Id="rId5" Type="http://schemas.openxmlformats.org/officeDocument/2006/relationships/diagramColors" Target="../diagrams/colors5.xml"/><Relationship Id="rId15" Type="http://schemas.openxmlformats.org/officeDocument/2006/relationships/diagramQuickStyle" Target="../diagrams/quickStyle7.xml"/><Relationship Id="rId23" Type="http://schemas.openxmlformats.org/officeDocument/2006/relationships/diagramQuickStyle" Target="../diagrams/quickStyle8.xml"/><Relationship Id="rId10" Type="http://schemas.openxmlformats.org/officeDocument/2006/relationships/diagramColors" Target="../diagrams/colors6.xml"/><Relationship Id="rId19" Type="http://schemas.openxmlformats.org/officeDocument/2006/relationships/image" Target="../media/image99.png"/><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Layout" Target="../diagrams/layout7.xml"/><Relationship Id="rId22"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diagramDrawing" Target="../diagrams/drawing10.xml"/><Relationship Id="rId18" Type="http://schemas.microsoft.com/office/2007/relationships/diagramDrawing" Target="../diagrams/drawing11.xml"/><Relationship Id="rId3" Type="http://schemas.openxmlformats.org/officeDocument/2006/relationships/diagramLayout" Target="../diagrams/layout9.xml"/><Relationship Id="rId21" Type="http://schemas.openxmlformats.org/officeDocument/2006/relationships/diagramLayout" Target="../diagrams/layout12.xml"/><Relationship Id="rId7" Type="http://schemas.openxmlformats.org/officeDocument/2006/relationships/image" Target="../media/image103.png"/><Relationship Id="rId12" Type="http://schemas.openxmlformats.org/officeDocument/2006/relationships/diagramColors" Target="../diagrams/colors10.xml"/><Relationship Id="rId17" Type="http://schemas.openxmlformats.org/officeDocument/2006/relationships/diagramColors" Target="../diagrams/colors11.xml"/><Relationship Id="rId25" Type="http://schemas.openxmlformats.org/officeDocument/2006/relationships/image" Target="../media/image106.png"/><Relationship Id="rId2" Type="http://schemas.openxmlformats.org/officeDocument/2006/relationships/diagramData" Target="../diagrams/data9.xml"/><Relationship Id="rId16" Type="http://schemas.openxmlformats.org/officeDocument/2006/relationships/diagramQuickStyle" Target="../diagrams/quickStyle11.xml"/><Relationship Id="rId20"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9.xml"/><Relationship Id="rId11" Type="http://schemas.openxmlformats.org/officeDocument/2006/relationships/diagramQuickStyle" Target="../diagrams/quickStyle10.xml"/><Relationship Id="rId24" Type="http://schemas.microsoft.com/office/2007/relationships/diagramDrawing" Target="../diagrams/drawing12.xml"/><Relationship Id="rId5" Type="http://schemas.openxmlformats.org/officeDocument/2006/relationships/diagramColors" Target="../diagrams/colors9.xml"/><Relationship Id="rId15" Type="http://schemas.openxmlformats.org/officeDocument/2006/relationships/diagramLayout" Target="../diagrams/layout11.xml"/><Relationship Id="rId23" Type="http://schemas.openxmlformats.org/officeDocument/2006/relationships/diagramColors" Target="../diagrams/colors12.xml"/><Relationship Id="rId10" Type="http://schemas.openxmlformats.org/officeDocument/2006/relationships/diagramLayout" Target="../diagrams/layout10.xml"/><Relationship Id="rId19" Type="http://schemas.openxmlformats.org/officeDocument/2006/relationships/image" Target="../media/image105.png"/><Relationship Id="rId4" Type="http://schemas.openxmlformats.org/officeDocument/2006/relationships/diagramQuickStyle" Target="../diagrams/quickStyle9.xml"/><Relationship Id="rId9" Type="http://schemas.openxmlformats.org/officeDocument/2006/relationships/diagramData" Target="../diagrams/data10.xml"/><Relationship Id="rId14" Type="http://schemas.openxmlformats.org/officeDocument/2006/relationships/diagramData" Target="../diagrams/data11.xml"/><Relationship Id="rId22" Type="http://schemas.openxmlformats.org/officeDocument/2006/relationships/diagramQuickStyle" Target="../diagrams/quickStyle12.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5AAC-0072-C07B-5724-9D640AD2036B}"/>
              </a:ext>
            </a:extLst>
          </p:cNvPr>
          <p:cNvSpPr>
            <a:spLocks noGrp="1"/>
          </p:cNvSpPr>
          <p:nvPr>
            <p:ph type="ctrTitle"/>
          </p:nvPr>
        </p:nvSpPr>
        <p:spPr>
          <a:xfrm>
            <a:off x="1524000" y="1122362"/>
            <a:ext cx="9144000" cy="3376485"/>
          </a:xfrm>
        </p:spPr>
        <p:txBody>
          <a:bodyPr>
            <a:normAutofit/>
          </a:bodyPr>
          <a:lstStyle/>
          <a:p>
            <a:r>
              <a:rPr lang="en-US" sz="3200" dirty="0"/>
              <a:t>Kaggle competition</a:t>
            </a:r>
            <a:br>
              <a:rPr lang="en-US" dirty="0"/>
            </a:br>
            <a:r>
              <a:rPr lang="en-US" sz="6000" b="1" dirty="0" err="1">
                <a:solidFill>
                  <a:schemeClr val="tx1"/>
                </a:solidFill>
              </a:rPr>
              <a:t>Optiver</a:t>
            </a:r>
            <a:r>
              <a:rPr lang="en-US" sz="6000" b="1" dirty="0">
                <a:solidFill>
                  <a:schemeClr val="tx1"/>
                </a:solidFill>
              </a:rPr>
              <a:t> – Future Realized Volatility prediction</a:t>
            </a:r>
            <a:br>
              <a:rPr lang="en-US" sz="6000" dirty="0">
                <a:solidFill>
                  <a:schemeClr val="tx1"/>
                </a:solidFill>
              </a:rPr>
            </a:br>
            <a:endParaRPr lang="en-SG" dirty="0"/>
          </a:p>
        </p:txBody>
      </p:sp>
      <p:sp>
        <p:nvSpPr>
          <p:cNvPr id="3" name="Subtitle 2">
            <a:extLst>
              <a:ext uri="{FF2B5EF4-FFF2-40B4-BE49-F238E27FC236}">
                <a16:creationId xmlns:a16="http://schemas.microsoft.com/office/drawing/2014/main" id="{8963D560-DC5E-A875-0999-0F9009F70752}"/>
              </a:ext>
            </a:extLst>
          </p:cNvPr>
          <p:cNvSpPr>
            <a:spLocks noGrp="1"/>
          </p:cNvSpPr>
          <p:nvPr>
            <p:ph type="subTitle" idx="1"/>
          </p:nvPr>
        </p:nvSpPr>
        <p:spPr>
          <a:xfrm>
            <a:off x="1524000" y="4873752"/>
            <a:ext cx="9144000" cy="384048"/>
          </a:xfrm>
        </p:spPr>
        <p:txBody>
          <a:bodyPr>
            <a:normAutofit lnSpcReduction="10000"/>
          </a:bodyPr>
          <a:lstStyle/>
          <a:p>
            <a:r>
              <a:rPr lang="en-US" sz="2400" dirty="0"/>
              <a:t>Jose </a:t>
            </a:r>
            <a:r>
              <a:rPr lang="en-US" sz="2400" dirty="0" err="1"/>
              <a:t>Peeterson</a:t>
            </a:r>
            <a:endParaRPr lang="en-US" sz="2400" dirty="0"/>
          </a:p>
          <a:p>
            <a:endParaRPr lang="en-SG" dirty="0"/>
          </a:p>
        </p:txBody>
      </p:sp>
    </p:spTree>
    <p:extLst>
      <p:ext uri="{BB962C8B-B14F-4D97-AF65-F5344CB8AC3E}">
        <p14:creationId xmlns:p14="http://schemas.microsoft.com/office/powerpoint/2010/main" val="97795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0B9B-4020-C52A-69D0-99D112E29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96CC4-6828-BC5D-F82C-807B28F6F4DA}"/>
              </a:ext>
            </a:extLst>
          </p:cNvPr>
          <p:cNvSpPr>
            <a:spLocks noGrp="1"/>
          </p:cNvSpPr>
          <p:nvPr>
            <p:ph type="title"/>
          </p:nvPr>
        </p:nvSpPr>
        <p:spPr/>
        <p:txBody>
          <a:bodyPr/>
          <a:lstStyle/>
          <a:p>
            <a:r>
              <a:rPr lang="en-SG" dirty="0"/>
              <a:t>Training Routine</a:t>
            </a:r>
          </a:p>
        </p:txBody>
      </p:sp>
      <p:sp>
        <p:nvSpPr>
          <p:cNvPr id="3" name="Content Placeholder 2">
            <a:extLst>
              <a:ext uri="{FF2B5EF4-FFF2-40B4-BE49-F238E27FC236}">
                <a16:creationId xmlns:a16="http://schemas.microsoft.com/office/drawing/2014/main" id="{8BC2AEFD-80B1-5DF9-ACAA-348D3A89B6CD}"/>
              </a:ext>
            </a:extLst>
          </p:cNvPr>
          <p:cNvSpPr>
            <a:spLocks noGrp="1"/>
          </p:cNvSpPr>
          <p:nvPr>
            <p:ph idx="1"/>
          </p:nvPr>
        </p:nvSpPr>
        <p:spPr/>
        <p:txBody>
          <a:bodyPr/>
          <a:lstStyle/>
          <a:p>
            <a:r>
              <a:rPr lang="en-SG" dirty="0" err="1"/>
              <a:t>Optuna</a:t>
            </a:r>
            <a:r>
              <a:rPr lang="en-SG" dirty="0"/>
              <a:t> to search best </a:t>
            </a:r>
            <a:r>
              <a:rPr lang="en-SG" dirty="0" err="1"/>
              <a:t>xgboost</a:t>
            </a:r>
            <a:r>
              <a:rPr lang="en-SG" dirty="0"/>
              <a:t> </a:t>
            </a:r>
            <a:r>
              <a:rPr lang="en-SG" dirty="0" err="1"/>
              <a:t>hyperpameters</a:t>
            </a:r>
            <a:r>
              <a:rPr lang="en-SG" dirty="0"/>
              <a:t> using 10-fold cross validation.</a:t>
            </a:r>
          </a:p>
          <a:p>
            <a:r>
              <a:rPr lang="en-SG" dirty="0"/>
              <a:t>Raw target Vs. Transformed target (Volatility ratio)</a:t>
            </a:r>
          </a:p>
          <a:p>
            <a:pPr lvl="1"/>
            <a:r>
              <a:rPr lang="en-SG" dirty="0"/>
              <a:t>Target spans several orders of magnitude which makes learning difficult. First 10 min. real. Vol. is highly correlated with target.</a:t>
            </a:r>
          </a:p>
          <a:p>
            <a:r>
              <a:rPr lang="en-SG" dirty="0"/>
              <a:t>Weighting of target samples </a:t>
            </a:r>
          </a:p>
          <a:p>
            <a:pPr lvl="1"/>
            <a:r>
              <a:rPr lang="en-SG" dirty="0"/>
              <a:t>Relative errors of low real. Vol. samples are higher than high real. Vol. samples</a:t>
            </a:r>
          </a:p>
        </p:txBody>
      </p:sp>
      <p:sp>
        <p:nvSpPr>
          <p:cNvPr id="4" name="TextBox 3">
            <a:extLst>
              <a:ext uri="{FF2B5EF4-FFF2-40B4-BE49-F238E27FC236}">
                <a16:creationId xmlns:a16="http://schemas.microsoft.com/office/drawing/2014/main" id="{C8EA1975-3918-AA5F-0A36-23287143519F}"/>
              </a:ext>
            </a:extLst>
          </p:cNvPr>
          <p:cNvSpPr txBox="1"/>
          <p:nvPr/>
        </p:nvSpPr>
        <p:spPr>
          <a:xfrm>
            <a:off x="1037063" y="5569545"/>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1991366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24A7-2FD6-92E9-CA22-5B62DB16DC70}"/>
              </a:ext>
            </a:extLst>
          </p:cNvPr>
          <p:cNvSpPr>
            <a:spLocks noGrp="1"/>
          </p:cNvSpPr>
          <p:nvPr>
            <p:ph type="title"/>
          </p:nvPr>
        </p:nvSpPr>
        <p:spPr/>
        <p:txBody>
          <a:bodyPr/>
          <a:lstStyle/>
          <a:p>
            <a:r>
              <a:rPr lang="en-SG" dirty="0"/>
              <a:t>Prototype (i.e. initial) model output</a:t>
            </a:r>
          </a:p>
        </p:txBody>
      </p:sp>
      <p:sp>
        <p:nvSpPr>
          <p:cNvPr id="3" name="Content Placeholder 2">
            <a:extLst>
              <a:ext uri="{FF2B5EF4-FFF2-40B4-BE49-F238E27FC236}">
                <a16:creationId xmlns:a16="http://schemas.microsoft.com/office/drawing/2014/main" id="{27B18069-449F-0199-F2A8-97A720BF4CEB}"/>
              </a:ext>
            </a:extLst>
          </p:cNvPr>
          <p:cNvSpPr>
            <a:spLocks noGrp="1"/>
          </p:cNvSpPr>
          <p:nvPr>
            <p:ph idx="1"/>
          </p:nvPr>
        </p:nvSpPr>
        <p:spPr/>
        <p:txBody>
          <a:bodyPr/>
          <a:lstStyle/>
          <a:p>
            <a:r>
              <a:rPr lang="en-SG" dirty="0"/>
              <a:t>A single model for all stocks</a:t>
            </a:r>
          </a:p>
          <a:p>
            <a:endParaRPr lang="en-SG" dirty="0"/>
          </a:p>
        </p:txBody>
      </p:sp>
      <p:sp>
        <p:nvSpPr>
          <p:cNvPr id="4" name="TextBox 3">
            <a:extLst>
              <a:ext uri="{FF2B5EF4-FFF2-40B4-BE49-F238E27FC236}">
                <a16:creationId xmlns:a16="http://schemas.microsoft.com/office/drawing/2014/main" id="{3FDDC4D5-E267-877B-2748-36E2722936F4}"/>
              </a:ext>
            </a:extLst>
          </p:cNvPr>
          <p:cNvSpPr txBox="1"/>
          <p:nvPr/>
        </p:nvSpPr>
        <p:spPr>
          <a:xfrm>
            <a:off x="978408" y="2317486"/>
            <a:ext cx="6276077" cy="2954655"/>
          </a:xfrm>
          <a:prstGeom prst="rect">
            <a:avLst/>
          </a:prstGeom>
          <a:noFill/>
        </p:spPr>
        <p:txBody>
          <a:bodyPr wrap="none" rtlCol="0">
            <a:spAutoFit/>
          </a:bodyPr>
          <a:lstStyle/>
          <a:p>
            <a:pPr rtl="0"/>
            <a:r>
              <a:rPr lang="en-SG" sz="800" b="0" i="0" u="none" strike="noStrike" dirty="0">
                <a:solidFill>
                  <a:srgbClr val="000000"/>
                </a:solidFill>
                <a:effectLst/>
                <a:latin typeface="Courier New" panose="02070309020205020404" pitchFamily="49" charset="0"/>
              </a:rPr>
              <a:t>Best trial:</a:t>
            </a:r>
            <a:endParaRPr lang="en-SG" sz="200" b="0" dirty="0">
              <a:effectLst/>
            </a:endParaRPr>
          </a:p>
          <a:p>
            <a:pPr rtl="0"/>
            <a:r>
              <a:rPr lang="en-SG" sz="800" b="0" i="0" u="none" strike="noStrike" dirty="0">
                <a:solidFill>
                  <a:srgbClr val="000000"/>
                </a:solidFill>
                <a:effectLst/>
                <a:latin typeface="Courier New" panose="02070309020205020404" pitchFamily="49" charset="0"/>
              </a:rPr>
              <a:t>Best number of iteration/boosting rounds:  1135</a:t>
            </a:r>
            <a:endParaRPr lang="en-SG" sz="200" b="0" dirty="0">
              <a:effectLst/>
            </a:endParaRPr>
          </a:p>
          <a:p>
            <a:pPr rtl="0"/>
            <a:r>
              <a:rPr lang="en-SG" sz="800" b="0" i="0" u="none" strike="noStrike" dirty="0">
                <a:solidFill>
                  <a:srgbClr val="000000"/>
                </a:solidFill>
                <a:effectLst/>
                <a:latin typeface="Courier New" panose="02070309020205020404" pitchFamily="49" charset="0"/>
              </a:rPr>
              <a:t>Trial no.:  32</a:t>
            </a:r>
            <a:endParaRPr lang="en-SG" sz="200" b="0" dirty="0">
              <a:effectLst/>
            </a:endParaRPr>
          </a:p>
          <a:p>
            <a:pPr rtl="0"/>
            <a:r>
              <a:rPr lang="en-SG" sz="800" b="0" i="0" u="none" strike="noStrike" dirty="0">
                <a:solidFill>
                  <a:srgbClr val="000000"/>
                </a:solidFill>
                <a:effectLst/>
                <a:latin typeface="Courier New" panose="02070309020205020404" pitchFamily="49" charset="0"/>
              </a:rPr>
              <a:t>  Value:  0.22699900086611163</a:t>
            </a:r>
            <a:endParaRPr lang="en-SG" sz="200" b="0" dirty="0">
              <a:effectLst/>
            </a:endParaRPr>
          </a:p>
          <a:p>
            <a:pPr rtl="0"/>
            <a:r>
              <a:rPr lang="en-SG" sz="800" b="0" i="0" u="none" strike="noStrike" dirty="0">
                <a:solidFill>
                  <a:srgbClr val="000000"/>
                </a:solidFill>
                <a:effectLst/>
                <a:latin typeface="Courier New" panose="02070309020205020404" pitchFamily="49" charset="0"/>
              </a:rPr>
              <a:t>  Params: </a:t>
            </a:r>
            <a:endParaRPr lang="en-SG" sz="200" b="0" dirty="0">
              <a:effectLst/>
            </a:endParaRPr>
          </a:p>
          <a:p>
            <a:pPr rtl="0"/>
            <a:r>
              <a:rPr lang="en-SG" sz="800" b="0" i="0" u="none" strike="noStrike" dirty="0">
                <a:solidFill>
                  <a:srgbClr val="000000"/>
                </a:solidFill>
                <a:effectLst/>
                <a:latin typeface="Courier New" panose="02070309020205020404" pitchFamily="49" charset="0"/>
              </a:rPr>
              <a:t>    </a:t>
            </a:r>
            <a:r>
              <a:rPr lang="en-SG" sz="800" b="0" i="0" u="none" strike="noStrike" dirty="0" err="1">
                <a:solidFill>
                  <a:srgbClr val="000000"/>
                </a:solidFill>
                <a:effectLst/>
                <a:latin typeface="Courier New" panose="02070309020205020404" pitchFamily="49" charset="0"/>
              </a:rPr>
              <a:t>max_depth</a:t>
            </a:r>
            <a:r>
              <a:rPr lang="en-SG" sz="800" b="0" i="0" u="none" strike="noStrike" dirty="0">
                <a:solidFill>
                  <a:srgbClr val="000000"/>
                </a:solidFill>
                <a:effectLst/>
                <a:latin typeface="Courier New" panose="02070309020205020404" pitchFamily="49" charset="0"/>
              </a:rPr>
              <a:t>: 17</a:t>
            </a:r>
            <a:endParaRPr lang="en-SG" sz="200" b="0" dirty="0">
              <a:effectLst/>
            </a:endParaRPr>
          </a:p>
          <a:p>
            <a:pPr rtl="0"/>
            <a:r>
              <a:rPr lang="en-SG" sz="800" b="0" i="0" u="none" strike="noStrike" dirty="0">
                <a:solidFill>
                  <a:srgbClr val="000000"/>
                </a:solidFill>
                <a:effectLst/>
                <a:latin typeface="Courier New" panose="02070309020205020404" pitchFamily="49" charset="0"/>
              </a:rPr>
              <a:t>    eta: 0.012302593098587278</a:t>
            </a:r>
            <a:endParaRPr lang="en-SG" sz="200" b="0" dirty="0">
              <a:effectLst/>
            </a:endParaRPr>
          </a:p>
          <a:p>
            <a:pPr rtl="0"/>
            <a:r>
              <a:rPr lang="en-SG" sz="800" b="0" i="0" u="none" strike="noStrike" dirty="0">
                <a:solidFill>
                  <a:srgbClr val="000000"/>
                </a:solidFill>
                <a:effectLst/>
                <a:latin typeface="Courier New" panose="02070309020205020404" pitchFamily="49" charset="0"/>
              </a:rPr>
              <a:t>    subsample: 0.75</a:t>
            </a:r>
            <a:endParaRPr lang="en-SG" sz="200" b="0" dirty="0">
              <a:effectLst/>
            </a:endParaRPr>
          </a:p>
          <a:p>
            <a:pPr rtl="0"/>
            <a:r>
              <a:rPr lang="en-SG" sz="800" b="0" i="0" u="none" strike="noStrike" dirty="0">
                <a:solidFill>
                  <a:srgbClr val="000000"/>
                </a:solidFill>
                <a:effectLst/>
                <a:latin typeface="Courier New" panose="02070309020205020404" pitchFamily="49" charset="0"/>
              </a:rPr>
              <a:t>    </a:t>
            </a:r>
            <a:r>
              <a:rPr lang="en-SG" sz="800" b="0" i="0" u="none" strike="noStrike" dirty="0" err="1">
                <a:solidFill>
                  <a:srgbClr val="000000"/>
                </a:solidFill>
                <a:effectLst/>
                <a:latin typeface="Courier New" panose="02070309020205020404" pitchFamily="49" charset="0"/>
              </a:rPr>
              <a:t>colsample_bytree</a:t>
            </a:r>
            <a:r>
              <a:rPr lang="en-SG" sz="800" b="0" i="0" u="none" strike="noStrike" dirty="0">
                <a:solidFill>
                  <a:srgbClr val="000000"/>
                </a:solidFill>
                <a:effectLst/>
                <a:latin typeface="Courier New" panose="02070309020205020404" pitchFamily="49" charset="0"/>
              </a:rPr>
              <a:t>: 0.8</a:t>
            </a:r>
            <a:endParaRPr lang="en-SG" sz="200" b="0" dirty="0">
              <a:effectLst/>
            </a:endParaRPr>
          </a:p>
          <a:p>
            <a:pPr rtl="0"/>
            <a:r>
              <a:rPr lang="en-SG" sz="800" b="0" i="0" u="none" strike="noStrike" dirty="0">
                <a:solidFill>
                  <a:srgbClr val="000000"/>
                </a:solidFill>
                <a:effectLst/>
                <a:latin typeface="Courier New" panose="02070309020205020404" pitchFamily="49" charset="0"/>
              </a:rPr>
              <a:t>    gamma: 0</a:t>
            </a:r>
            <a:endParaRPr lang="en-SG" sz="200" b="0" dirty="0">
              <a:effectLst/>
            </a:endParaRPr>
          </a:p>
          <a:p>
            <a:pPr rtl="0"/>
            <a:r>
              <a:rPr lang="en-SG" sz="800" b="0" i="0" u="none" strike="noStrike" dirty="0">
                <a:solidFill>
                  <a:srgbClr val="000000"/>
                </a:solidFill>
                <a:effectLst/>
                <a:latin typeface="Courier New" panose="02070309020205020404" pitchFamily="49" charset="0"/>
              </a:rPr>
              <a:t>    </a:t>
            </a:r>
            <a:r>
              <a:rPr lang="en-SG" sz="800" b="0" i="0" u="none" strike="noStrike" dirty="0" err="1">
                <a:solidFill>
                  <a:srgbClr val="000000"/>
                </a:solidFill>
                <a:effectLst/>
                <a:latin typeface="Courier New" panose="02070309020205020404" pitchFamily="49" charset="0"/>
              </a:rPr>
              <a:t>reg_alpha</a:t>
            </a:r>
            <a:r>
              <a:rPr lang="en-SG" sz="800" b="0" i="0" u="none" strike="noStrike" dirty="0">
                <a:solidFill>
                  <a:srgbClr val="000000"/>
                </a:solidFill>
                <a:effectLst/>
                <a:latin typeface="Courier New" panose="02070309020205020404" pitchFamily="49" charset="0"/>
              </a:rPr>
              <a:t>: 11</a:t>
            </a:r>
            <a:endParaRPr lang="en-SG" sz="200" b="0" dirty="0">
              <a:effectLst/>
            </a:endParaRPr>
          </a:p>
          <a:p>
            <a:pPr rtl="0"/>
            <a:r>
              <a:rPr lang="en-SG" sz="800" b="0" i="0" u="none" strike="noStrike" dirty="0">
                <a:solidFill>
                  <a:srgbClr val="000000"/>
                </a:solidFill>
                <a:effectLst/>
                <a:latin typeface="Courier New" panose="02070309020205020404" pitchFamily="49" charset="0"/>
              </a:rPr>
              <a:t>    </a:t>
            </a:r>
            <a:r>
              <a:rPr lang="en-SG" sz="800" b="0" i="0" u="none" strike="noStrike" dirty="0" err="1">
                <a:solidFill>
                  <a:srgbClr val="000000"/>
                </a:solidFill>
                <a:effectLst/>
                <a:latin typeface="Courier New" panose="02070309020205020404" pitchFamily="49" charset="0"/>
              </a:rPr>
              <a:t>reg_lambda</a:t>
            </a:r>
            <a:r>
              <a:rPr lang="en-SG" sz="800" b="0" i="0" u="none" strike="noStrike" dirty="0">
                <a:solidFill>
                  <a:srgbClr val="000000"/>
                </a:solidFill>
                <a:effectLst/>
                <a:latin typeface="Courier New" panose="02070309020205020404" pitchFamily="49" charset="0"/>
              </a:rPr>
              <a:t>: 8</a:t>
            </a:r>
            <a:endParaRPr lang="en-SG" sz="200" b="0" dirty="0">
              <a:effectLst/>
            </a:endParaRPr>
          </a:p>
          <a:p>
            <a:pPr rtl="0"/>
            <a:r>
              <a:rPr lang="en-SG" sz="800" b="0" i="0" u="none" strike="noStrike" dirty="0">
                <a:solidFill>
                  <a:srgbClr val="000000"/>
                </a:solidFill>
                <a:effectLst/>
                <a:latin typeface="Courier New" panose="02070309020205020404" pitchFamily="49" charset="0"/>
              </a:rPr>
              <a:t>    </a:t>
            </a:r>
            <a:r>
              <a:rPr lang="en-SG" sz="800" b="0" i="0" u="none" strike="noStrike" dirty="0" err="1">
                <a:solidFill>
                  <a:srgbClr val="000000"/>
                </a:solidFill>
                <a:effectLst/>
                <a:latin typeface="Courier New" panose="02070309020205020404" pitchFamily="49" charset="0"/>
              </a:rPr>
              <a:t>min_child_weight</a:t>
            </a:r>
            <a:r>
              <a:rPr lang="en-SG" sz="800" b="0" i="0" u="none" strike="noStrike" dirty="0">
                <a:solidFill>
                  <a:srgbClr val="000000"/>
                </a:solidFill>
                <a:effectLst/>
                <a:latin typeface="Courier New" panose="02070309020205020404" pitchFamily="49" charset="0"/>
              </a:rPr>
              <a:t>: 6</a:t>
            </a:r>
          </a:p>
          <a:p>
            <a:pPr rtl="0"/>
            <a:br>
              <a:rPr lang="en-SG" sz="800" dirty="0">
                <a:solidFill>
                  <a:srgbClr val="000000"/>
                </a:solidFill>
                <a:latin typeface="Courier New" panose="02070309020205020404" pitchFamily="49" charset="0"/>
              </a:rPr>
            </a:br>
            <a:r>
              <a:rPr lang="en-SG" sz="800" dirty="0">
                <a:solidFill>
                  <a:srgbClr val="000000"/>
                </a:solidFill>
                <a:latin typeface="Courier New" panose="02070309020205020404" pitchFamily="49" charset="0"/>
              </a:rPr>
              <a:t>####################################### PREDICTION #################################################</a:t>
            </a:r>
          </a:p>
          <a:p>
            <a:pPr rtl="0"/>
            <a:r>
              <a:rPr lang="en-SG" sz="800" dirty="0" err="1">
                <a:solidFill>
                  <a:srgbClr val="000000"/>
                </a:solidFill>
                <a:latin typeface="Courier New" panose="02070309020205020404" pitchFamily="49" charset="0"/>
              </a:rPr>
              <a:t>corr</a:t>
            </a:r>
            <a:r>
              <a:rPr lang="en-SG" sz="800" dirty="0">
                <a:solidFill>
                  <a:srgbClr val="000000"/>
                </a:solidFill>
                <a:latin typeface="Courier New" panose="02070309020205020404" pitchFamily="49" charset="0"/>
              </a:rPr>
              <a:t>(</a:t>
            </a:r>
            <a:r>
              <a:rPr lang="en-SG" sz="800" dirty="0" err="1">
                <a:solidFill>
                  <a:srgbClr val="000000"/>
                </a:solidFill>
                <a:latin typeface="Courier New" panose="02070309020205020404" pitchFamily="49" charset="0"/>
              </a:rPr>
              <a:t>y_pred</a:t>
            </a:r>
            <a:r>
              <a:rPr lang="en-SG" sz="800" dirty="0">
                <a:solidFill>
                  <a:srgbClr val="000000"/>
                </a:solidFill>
                <a:latin typeface="Courier New" panose="02070309020205020404" pitchFamily="49" charset="0"/>
              </a:rPr>
              <a:t>/v1ts, </a:t>
            </a:r>
            <a:r>
              <a:rPr lang="en-SG" sz="800" dirty="0" err="1">
                <a:solidFill>
                  <a:srgbClr val="000000"/>
                </a:solidFill>
                <a:latin typeface="Courier New" panose="02070309020205020404" pitchFamily="49" charset="0"/>
              </a:rPr>
              <a:t>y_true</a:t>
            </a:r>
            <a:r>
              <a:rPr lang="en-SG" sz="800" dirty="0">
                <a:solidFill>
                  <a:srgbClr val="000000"/>
                </a:solidFill>
                <a:latin typeface="Courier New" panose="02070309020205020404" pitchFamily="49" charset="0"/>
              </a:rPr>
              <a:t>/v1ts) 0.4592863365106767</a:t>
            </a:r>
          </a:p>
          <a:p>
            <a:pPr rtl="0"/>
            <a:r>
              <a:rPr lang="en-SG" sz="800" dirty="0">
                <a:solidFill>
                  <a:srgbClr val="000000"/>
                </a:solidFill>
                <a:latin typeface="Courier New" panose="02070309020205020404" pitchFamily="49" charset="0"/>
              </a:rPr>
              <a:t>log(</a:t>
            </a:r>
            <a:r>
              <a:rPr lang="en-SG" sz="800" dirty="0" err="1">
                <a:solidFill>
                  <a:srgbClr val="000000"/>
                </a:solidFill>
                <a:latin typeface="Courier New" panose="02070309020205020404" pitchFamily="49" charset="0"/>
              </a:rPr>
              <a:t>corr</a:t>
            </a:r>
            <a:r>
              <a:rPr lang="en-SG" sz="800" dirty="0">
                <a:solidFill>
                  <a:srgbClr val="000000"/>
                </a:solidFill>
                <a:latin typeface="Courier New" panose="02070309020205020404" pitchFamily="49" charset="0"/>
              </a:rPr>
              <a:t>( )) 0.5351106470319219</a:t>
            </a:r>
          </a:p>
          <a:p>
            <a:pPr rtl="0"/>
            <a:r>
              <a:rPr lang="en-SG" sz="800" dirty="0" err="1">
                <a:solidFill>
                  <a:srgbClr val="000000"/>
                </a:solidFill>
                <a:latin typeface="Courier New" panose="02070309020205020404" pitchFamily="49" charset="0"/>
              </a:rPr>
              <a:t>corr</a:t>
            </a:r>
            <a:r>
              <a:rPr lang="en-SG" sz="800" dirty="0">
                <a:solidFill>
                  <a:srgbClr val="000000"/>
                </a:solidFill>
                <a:latin typeface="Courier New" panose="02070309020205020404" pitchFamily="49" charset="0"/>
              </a:rPr>
              <a:t>(</a:t>
            </a:r>
            <a:r>
              <a:rPr lang="en-SG" sz="800" dirty="0" err="1">
                <a:solidFill>
                  <a:srgbClr val="000000"/>
                </a:solidFill>
                <a:latin typeface="Courier New" panose="02070309020205020404" pitchFamily="49" charset="0"/>
              </a:rPr>
              <a:t>y_pred</a:t>
            </a:r>
            <a:r>
              <a:rPr lang="en-SG" sz="800" dirty="0">
                <a:solidFill>
                  <a:srgbClr val="000000"/>
                </a:solidFill>
                <a:latin typeface="Courier New" panose="02070309020205020404" pitchFamily="49" charset="0"/>
              </a:rPr>
              <a:t>, </a:t>
            </a:r>
            <a:r>
              <a:rPr lang="en-SG" sz="800" dirty="0" err="1">
                <a:solidFill>
                  <a:srgbClr val="000000"/>
                </a:solidFill>
                <a:latin typeface="Courier New" panose="02070309020205020404" pitchFamily="49" charset="0"/>
              </a:rPr>
              <a:t>y_true</a:t>
            </a:r>
            <a:r>
              <a:rPr lang="en-SG" sz="800" dirty="0">
                <a:solidFill>
                  <a:srgbClr val="000000"/>
                </a:solidFill>
                <a:latin typeface="Courier New" panose="02070309020205020404" pitchFamily="49" charset="0"/>
              </a:rPr>
              <a:t>) 0.9057492349057186</a:t>
            </a:r>
          </a:p>
          <a:p>
            <a:pPr rtl="0"/>
            <a:r>
              <a:rPr lang="en-SG" sz="800" dirty="0">
                <a:solidFill>
                  <a:srgbClr val="000000"/>
                </a:solidFill>
                <a:latin typeface="Courier New" panose="02070309020205020404" pitchFamily="49" charset="0"/>
              </a:rPr>
              <a:t>log(</a:t>
            </a:r>
            <a:r>
              <a:rPr lang="en-SG" sz="800" dirty="0" err="1">
                <a:solidFill>
                  <a:srgbClr val="000000"/>
                </a:solidFill>
                <a:latin typeface="Courier New" panose="02070309020205020404" pitchFamily="49" charset="0"/>
              </a:rPr>
              <a:t>corr</a:t>
            </a:r>
            <a:r>
              <a:rPr lang="en-SG" sz="800" dirty="0">
                <a:solidFill>
                  <a:srgbClr val="000000"/>
                </a:solidFill>
                <a:latin typeface="Courier New" panose="02070309020205020404" pitchFamily="49" charset="0"/>
              </a:rPr>
              <a:t>( )) 0.9185397908698034</a:t>
            </a:r>
          </a:p>
          <a:p>
            <a:pPr rtl="0"/>
            <a:r>
              <a:rPr lang="en-SG" sz="800" dirty="0">
                <a:solidFill>
                  <a:srgbClr val="000000"/>
                </a:solidFill>
                <a:latin typeface="Courier New" panose="02070309020205020404" pitchFamily="49" charset="0"/>
              </a:rPr>
              <a:t>RMSPE train score:  0.19065680871350316</a:t>
            </a:r>
          </a:p>
          <a:p>
            <a:pPr rtl="0"/>
            <a:r>
              <a:rPr lang="en-SG" sz="800" dirty="0">
                <a:solidFill>
                  <a:srgbClr val="000000"/>
                </a:solidFill>
                <a:latin typeface="Courier New" panose="02070309020205020404" pitchFamily="49" charset="0"/>
              </a:rPr>
              <a:t>RMSPE test score:  0.23036724443746043</a:t>
            </a:r>
          </a:p>
          <a:p>
            <a:pPr rtl="0"/>
            <a:endParaRPr lang="en-SG" sz="800" dirty="0">
              <a:solidFill>
                <a:srgbClr val="000000"/>
              </a:solidFill>
              <a:latin typeface="Courier New" panose="02070309020205020404" pitchFamily="49" charset="0"/>
            </a:endParaRPr>
          </a:p>
          <a:p>
            <a:r>
              <a:rPr lang="en-SG" sz="800" dirty="0">
                <a:solidFill>
                  <a:srgbClr val="000000"/>
                </a:solidFill>
                <a:latin typeface="Courier New" panose="02070309020205020404" pitchFamily="49" charset="0"/>
              </a:rPr>
              <a:t>Competition score: 0.22021 (Version 19)</a:t>
            </a:r>
          </a:p>
          <a:p>
            <a:pPr rtl="0"/>
            <a:endParaRPr lang="en-SG" sz="200" b="0" dirty="0">
              <a:effectLst/>
            </a:endParaRPr>
          </a:p>
        </p:txBody>
      </p:sp>
      <p:sp>
        <p:nvSpPr>
          <p:cNvPr id="5" name="TextBox 4">
            <a:extLst>
              <a:ext uri="{FF2B5EF4-FFF2-40B4-BE49-F238E27FC236}">
                <a16:creationId xmlns:a16="http://schemas.microsoft.com/office/drawing/2014/main" id="{436440D9-9E02-D9B9-5540-E1B04AF9E3D5}"/>
              </a:ext>
            </a:extLst>
          </p:cNvPr>
          <p:cNvSpPr txBox="1"/>
          <p:nvPr/>
        </p:nvSpPr>
        <p:spPr>
          <a:xfrm>
            <a:off x="896855" y="5706044"/>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288430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221E-2AAE-D631-EBF2-C091F0B2C18E}"/>
              </a:ext>
            </a:extLst>
          </p:cNvPr>
          <p:cNvSpPr>
            <a:spLocks noGrp="1"/>
          </p:cNvSpPr>
          <p:nvPr>
            <p:ph type="title"/>
          </p:nvPr>
        </p:nvSpPr>
        <p:spPr/>
        <p:txBody>
          <a:bodyPr/>
          <a:lstStyle/>
          <a:p>
            <a:r>
              <a:rPr lang="en-SG" dirty="0"/>
              <a:t>Error Analysis</a:t>
            </a:r>
          </a:p>
        </p:txBody>
      </p:sp>
      <p:sp>
        <p:nvSpPr>
          <p:cNvPr id="3" name="Content Placeholder 2">
            <a:extLst>
              <a:ext uri="{FF2B5EF4-FFF2-40B4-BE49-F238E27FC236}">
                <a16:creationId xmlns:a16="http://schemas.microsoft.com/office/drawing/2014/main" id="{D0985C90-AB5C-8052-6294-4840328F6A36}"/>
              </a:ext>
            </a:extLst>
          </p:cNvPr>
          <p:cNvSpPr>
            <a:spLocks noGrp="1"/>
          </p:cNvSpPr>
          <p:nvPr>
            <p:ph idx="1"/>
          </p:nvPr>
        </p:nvSpPr>
        <p:spPr/>
        <p:txBody>
          <a:bodyPr>
            <a:normAutofit fontScale="77500" lnSpcReduction="20000"/>
          </a:bodyPr>
          <a:lstStyle/>
          <a:p>
            <a:r>
              <a:rPr lang="en-SG" dirty="0"/>
              <a:t>Clustering error analysis</a:t>
            </a:r>
          </a:p>
          <a:p>
            <a:r>
              <a:rPr lang="en-SG" dirty="0"/>
              <a:t>Total error analysis</a:t>
            </a:r>
          </a:p>
          <a:p>
            <a:r>
              <a:rPr lang="en-SG" dirty="0" err="1"/>
              <a:t>Stock_id</a:t>
            </a:r>
            <a:r>
              <a:rPr lang="en-SG" dirty="0"/>
              <a:t>-wise error analysis</a:t>
            </a:r>
          </a:p>
          <a:p>
            <a:pPr lvl="1"/>
            <a:r>
              <a:rPr lang="en-SG" dirty="0"/>
              <a:t>Train set</a:t>
            </a:r>
          </a:p>
          <a:p>
            <a:pPr lvl="1"/>
            <a:r>
              <a:rPr lang="en-SG" dirty="0"/>
              <a:t>Test set</a:t>
            </a:r>
          </a:p>
          <a:p>
            <a:pPr lvl="2"/>
            <a:r>
              <a:rPr lang="en-SG" dirty="0"/>
              <a:t>Gauge test set representativeness of the train set distribution and model’s generalization ability. </a:t>
            </a:r>
          </a:p>
          <a:p>
            <a:pPr lvl="2"/>
            <a:r>
              <a:rPr lang="en-US" dirty="0"/>
              <a:t>Check if average walk-forward validation error and test set error are positively correlated for different </a:t>
            </a:r>
            <a:r>
              <a:rPr lang="en-US" dirty="0" err="1"/>
              <a:t>hyperpameter</a:t>
            </a:r>
            <a:r>
              <a:rPr lang="en-US" dirty="0"/>
              <a:t> trials. This ensures improvements on the validation set will lead to improvements in the test set. </a:t>
            </a:r>
            <a:endParaRPr lang="en-SG" dirty="0"/>
          </a:p>
          <a:p>
            <a:r>
              <a:rPr lang="en-SG" dirty="0" err="1"/>
              <a:t>Time_id</a:t>
            </a:r>
            <a:r>
              <a:rPr lang="en-SG" dirty="0"/>
              <a:t>-wise error analysis</a:t>
            </a:r>
          </a:p>
          <a:p>
            <a:r>
              <a:rPr lang="en-SG" dirty="0"/>
              <a:t>Individual instance-wise error analysis </a:t>
            </a:r>
          </a:p>
          <a:p>
            <a:r>
              <a:rPr lang="en-SG" dirty="0"/>
              <a:t>Shapley feature importance based error analysis</a:t>
            </a:r>
          </a:p>
          <a:p>
            <a:r>
              <a:rPr lang="en-SG" dirty="0"/>
              <a:t>Shapley Underprediction and Overprediction analysis</a:t>
            </a:r>
          </a:p>
          <a:p>
            <a:r>
              <a:rPr lang="en-SG" dirty="0"/>
              <a:t>Shapley interaction effects analysis</a:t>
            </a:r>
          </a:p>
        </p:txBody>
      </p:sp>
      <p:sp>
        <p:nvSpPr>
          <p:cNvPr id="4" name="TextBox 3">
            <a:extLst>
              <a:ext uri="{FF2B5EF4-FFF2-40B4-BE49-F238E27FC236}">
                <a16:creationId xmlns:a16="http://schemas.microsoft.com/office/drawing/2014/main" id="{4FCF0E06-ACC4-A025-B7B3-AD8C10C4C071}"/>
              </a:ext>
            </a:extLst>
          </p:cNvPr>
          <p:cNvSpPr txBox="1"/>
          <p:nvPr/>
        </p:nvSpPr>
        <p:spPr>
          <a:xfrm>
            <a:off x="1037063" y="6031210"/>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376489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95371-E377-01C6-EA1E-F20D58E795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88C97-909F-71F6-D244-271A678DA5CE}"/>
              </a:ext>
            </a:extLst>
          </p:cNvPr>
          <p:cNvSpPr>
            <a:spLocks noGrp="1"/>
          </p:cNvSpPr>
          <p:nvPr>
            <p:ph type="title"/>
          </p:nvPr>
        </p:nvSpPr>
        <p:spPr/>
        <p:txBody>
          <a:bodyPr/>
          <a:lstStyle/>
          <a:p>
            <a:r>
              <a:rPr lang="en-SG" dirty="0"/>
              <a:t>Error Analysis</a:t>
            </a:r>
          </a:p>
        </p:txBody>
      </p:sp>
      <p:sp>
        <p:nvSpPr>
          <p:cNvPr id="3" name="Content Placeholder 2">
            <a:extLst>
              <a:ext uri="{FF2B5EF4-FFF2-40B4-BE49-F238E27FC236}">
                <a16:creationId xmlns:a16="http://schemas.microsoft.com/office/drawing/2014/main" id="{8691E143-46EB-3560-E6B0-EA23DEC9248C}"/>
              </a:ext>
            </a:extLst>
          </p:cNvPr>
          <p:cNvSpPr>
            <a:spLocks noGrp="1"/>
          </p:cNvSpPr>
          <p:nvPr>
            <p:ph idx="1"/>
          </p:nvPr>
        </p:nvSpPr>
        <p:spPr/>
        <p:txBody>
          <a:bodyPr>
            <a:normAutofit fontScale="77500" lnSpcReduction="20000"/>
          </a:bodyPr>
          <a:lstStyle/>
          <a:p>
            <a:r>
              <a:rPr lang="en-SG" dirty="0"/>
              <a:t>Clustering error analysis</a:t>
            </a:r>
          </a:p>
          <a:p>
            <a:r>
              <a:rPr lang="en-SG" dirty="0"/>
              <a:t>Total error analysis</a:t>
            </a:r>
          </a:p>
          <a:p>
            <a:r>
              <a:rPr lang="en-SG" dirty="0" err="1"/>
              <a:t>Stock_id</a:t>
            </a:r>
            <a:r>
              <a:rPr lang="en-SG" dirty="0"/>
              <a:t>-wise error analysis</a:t>
            </a:r>
          </a:p>
          <a:p>
            <a:pPr lvl="1"/>
            <a:r>
              <a:rPr lang="en-SG" dirty="0"/>
              <a:t>Train set</a:t>
            </a:r>
          </a:p>
          <a:p>
            <a:pPr lvl="1"/>
            <a:r>
              <a:rPr lang="en-SG" dirty="0"/>
              <a:t>Test set</a:t>
            </a:r>
          </a:p>
          <a:p>
            <a:pPr lvl="2"/>
            <a:r>
              <a:rPr lang="en-SG" dirty="0"/>
              <a:t>Gauge test set representativeness of the train set distribution and model’s generalization ability. </a:t>
            </a:r>
          </a:p>
          <a:p>
            <a:pPr lvl="2"/>
            <a:r>
              <a:rPr lang="en-US" dirty="0"/>
              <a:t>Check if average walk-forward validation error and test set error are positively correlated for different </a:t>
            </a:r>
            <a:r>
              <a:rPr lang="en-US" dirty="0" err="1"/>
              <a:t>hyperpameter</a:t>
            </a:r>
            <a:r>
              <a:rPr lang="en-US" dirty="0"/>
              <a:t> trials. This ensures improvements on the validation set will lead to improvements in the test set. </a:t>
            </a:r>
            <a:endParaRPr lang="en-SG" dirty="0"/>
          </a:p>
          <a:p>
            <a:r>
              <a:rPr lang="en-SG" dirty="0" err="1"/>
              <a:t>Time_id</a:t>
            </a:r>
            <a:r>
              <a:rPr lang="en-SG" dirty="0"/>
              <a:t>-wise error analysis</a:t>
            </a:r>
          </a:p>
          <a:p>
            <a:r>
              <a:rPr lang="en-SG" dirty="0"/>
              <a:t>Individual instance-wise error analysis </a:t>
            </a:r>
          </a:p>
          <a:p>
            <a:r>
              <a:rPr lang="en-SG" dirty="0"/>
              <a:t>Shapley feature importance based error analysis</a:t>
            </a:r>
          </a:p>
          <a:p>
            <a:r>
              <a:rPr lang="en-SG" dirty="0"/>
              <a:t>Shapley Underprediction and Overprediction analysis</a:t>
            </a:r>
          </a:p>
          <a:p>
            <a:r>
              <a:rPr lang="en-SG" dirty="0"/>
              <a:t>Shapley interaction effects analysis</a:t>
            </a:r>
          </a:p>
        </p:txBody>
      </p:sp>
      <p:sp>
        <p:nvSpPr>
          <p:cNvPr id="4" name="TextBox 3">
            <a:extLst>
              <a:ext uri="{FF2B5EF4-FFF2-40B4-BE49-F238E27FC236}">
                <a16:creationId xmlns:a16="http://schemas.microsoft.com/office/drawing/2014/main" id="{87A9ED65-A2F0-7011-19A6-801EA0B002CD}"/>
              </a:ext>
            </a:extLst>
          </p:cNvPr>
          <p:cNvSpPr txBox="1"/>
          <p:nvPr/>
        </p:nvSpPr>
        <p:spPr>
          <a:xfrm>
            <a:off x="1149505" y="5850235"/>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3185786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C5633-A072-637F-E8AA-A283073CE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662A2-8DCC-FDDC-1AAC-10E80B554AB6}"/>
              </a:ext>
            </a:extLst>
          </p:cNvPr>
          <p:cNvSpPr>
            <a:spLocks noGrp="1"/>
          </p:cNvSpPr>
          <p:nvPr>
            <p:ph type="title"/>
          </p:nvPr>
        </p:nvSpPr>
        <p:spPr/>
        <p:txBody>
          <a:bodyPr/>
          <a:lstStyle/>
          <a:p>
            <a:r>
              <a:rPr lang="en-SG" dirty="0"/>
              <a:t>Clustering Error Analysis</a:t>
            </a:r>
          </a:p>
        </p:txBody>
      </p:sp>
      <p:sp>
        <p:nvSpPr>
          <p:cNvPr id="3" name="Content Placeholder 2">
            <a:extLst>
              <a:ext uri="{FF2B5EF4-FFF2-40B4-BE49-F238E27FC236}">
                <a16:creationId xmlns:a16="http://schemas.microsoft.com/office/drawing/2014/main" id="{D52C4F60-48AB-4910-6C62-4AAEE327EA76}"/>
              </a:ext>
            </a:extLst>
          </p:cNvPr>
          <p:cNvSpPr>
            <a:spLocks noGrp="1"/>
          </p:cNvSpPr>
          <p:nvPr>
            <p:ph idx="1"/>
          </p:nvPr>
        </p:nvSpPr>
        <p:spPr/>
        <p:txBody>
          <a:bodyPr>
            <a:normAutofit/>
          </a:bodyPr>
          <a:lstStyle/>
          <a:p>
            <a:r>
              <a:rPr lang="en-SG" dirty="0"/>
              <a:t>Pearson</a:t>
            </a:r>
          </a:p>
          <a:p>
            <a:r>
              <a:rPr lang="en-SG" dirty="0"/>
              <a:t>Sum stats</a:t>
            </a:r>
          </a:p>
          <a:p>
            <a:r>
              <a:rPr lang="en-SG" dirty="0"/>
              <a:t>Robust sum stats</a:t>
            </a:r>
          </a:p>
          <a:p>
            <a:r>
              <a:rPr lang="en-SG" dirty="0"/>
              <a:t>PCA</a:t>
            </a:r>
          </a:p>
        </p:txBody>
      </p:sp>
    </p:spTree>
    <p:extLst>
      <p:ext uri="{BB962C8B-B14F-4D97-AF65-F5344CB8AC3E}">
        <p14:creationId xmlns:p14="http://schemas.microsoft.com/office/powerpoint/2010/main" val="310217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09BC-8C23-D52C-7281-1E9259649D31}"/>
              </a:ext>
            </a:extLst>
          </p:cNvPr>
          <p:cNvSpPr>
            <a:spLocks noGrp="1"/>
          </p:cNvSpPr>
          <p:nvPr>
            <p:ph type="title"/>
          </p:nvPr>
        </p:nvSpPr>
        <p:spPr/>
        <p:txBody>
          <a:bodyPr/>
          <a:lstStyle/>
          <a:p>
            <a:r>
              <a:rPr lang="en-SG" dirty="0"/>
              <a:t>Train set Error Analysis</a:t>
            </a:r>
            <a:br>
              <a:rPr lang="en-SG" dirty="0"/>
            </a:br>
            <a:r>
              <a:rPr lang="en-SG" sz="2400" dirty="0"/>
              <a:t>Total error analysis</a:t>
            </a:r>
            <a:endParaRPr lang="en-SG" dirty="0"/>
          </a:p>
        </p:txBody>
      </p:sp>
      <p:sp>
        <p:nvSpPr>
          <p:cNvPr id="3" name="Content Placeholder 2">
            <a:extLst>
              <a:ext uri="{FF2B5EF4-FFF2-40B4-BE49-F238E27FC236}">
                <a16:creationId xmlns:a16="http://schemas.microsoft.com/office/drawing/2014/main" id="{68B2BE6E-A261-0E95-6F07-6BFDC5EDEEA1}"/>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The model is biased towards underprediction. The errors in smaller real. Vol. values have larger magnitudes in RMSPE calc. Due to the denominator. So we weighed smaller  real. Vol. valued samples  larger during training. Therefore the cone starts from origin to top right of the graph. This could be the reason for underprediction.</a:t>
            </a:r>
            <a:endParaRPr lang="en-US" b="0" dirty="0">
              <a:effectLst/>
            </a:endParaRPr>
          </a:p>
          <a:p>
            <a:pPr rtl="0"/>
            <a:r>
              <a:rPr lang="en-US" sz="1800" b="0" i="0" u="none" strike="noStrike" dirty="0">
                <a:solidFill>
                  <a:srgbClr val="000000"/>
                </a:solidFill>
                <a:effectLst/>
                <a:latin typeface="Arial" panose="020B0604020202020204" pitchFamily="34" charset="0"/>
              </a:rPr>
              <a:t>the model may be missing some non-linear relationship. </a:t>
            </a:r>
            <a:endParaRPr lang="en-US" b="0" dirty="0">
              <a:effectLst/>
            </a:endParaRPr>
          </a:p>
          <a:p>
            <a:r>
              <a:rPr lang="en-US" sz="1800" b="0" i="0" u="none" strike="noStrike" dirty="0">
                <a:solidFill>
                  <a:srgbClr val="000000"/>
                </a:solidFill>
                <a:effectLst/>
                <a:latin typeface="Arial" panose="020B0604020202020204" pitchFamily="34" charset="0"/>
              </a:rPr>
              <a:t> the error from overprediction is more than underprediction as identified below.</a:t>
            </a:r>
          </a:p>
          <a:p>
            <a:r>
              <a:rPr lang="en-US" sz="1800" b="0" i="0" u="none" strike="noStrike" dirty="0">
                <a:solidFill>
                  <a:srgbClr val="000000"/>
                </a:solidFill>
                <a:effectLst/>
                <a:latin typeface="Arial" panose="020B0604020202020204" pitchFamily="34" charset="0"/>
              </a:rPr>
              <a:t>GAPS and DISCONTINUITY in Target distribution: the green distribution is DISCONTINUOUS with many gaps in between values leading to a fatter tail. The red distribution on the other hand is more continuous. If we can make the target more continuous by log transformation it might help with reducing error.</a:t>
            </a:r>
          </a:p>
          <a:p>
            <a:br>
              <a:rPr lang="en-US" dirty="0"/>
            </a:br>
            <a:endParaRPr lang="en-SG" dirty="0"/>
          </a:p>
        </p:txBody>
      </p:sp>
      <p:pic>
        <p:nvPicPr>
          <p:cNvPr id="2050" name="Picture 2">
            <a:extLst>
              <a:ext uri="{FF2B5EF4-FFF2-40B4-BE49-F238E27FC236}">
                <a16:creationId xmlns:a16="http://schemas.microsoft.com/office/drawing/2014/main" id="{905D66BC-55AA-1F5C-324A-90D04E2DC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60" y="4844107"/>
            <a:ext cx="5859197" cy="184244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874C0851-2EB1-899E-BA03-AD9769108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805362"/>
            <a:ext cx="5313543" cy="1881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17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8013-30D1-BD11-47C2-1D89A6383BF7}"/>
              </a:ext>
            </a:extLst>
          </p:cNvPr>
          <p:cNvSpPr>
            <a:spLocks noGrp="1"/>
          </p:cNvSpPr>
          <p:nvPr>
            <p:ph type="title"/>
          </p:nvPr>
        </p:nvSpPr>
        <p:spPr/>
        <p:txBody>
          <a:bodyPr/>
          <a:lstStyle/>
          <a:p>
            <a:r>
              <a:rPr lang="en-SG" dirty="0"/>
              <a:t>Train set Error Analysis</a:t>
            </a:r>
            <a:br>
              <a:rPr lang="en-SG" dirty="0"/>
            </a:br>
            <a:r>
              <a:rPr lang="en-SG" sz="2400" dirty="0"/>
              <a:t>Total error analysis</a:t>
            </a:r>
            <a:endParaRPr lang="en-SG" dirty="0"/>
          </a:p>
        </p:txBody>
      </p:sp>
      <p:sp>
        <p:nvSpPr>
          <p:cNvPr id="3" name="Content Placeholder 2">
            <a:extLst>
              <a:ext uri="{FF2B5EF4-FFF2-40B4-BE49-F238E27FC236}">
                <a16:creationId xmlns:a16="http://schemas.microsoft.com/office/drawing/2014/main" id="{CD30F1F6-AEFE-C67E-91B1-6AE8F0F40EF6}"/>
              </a:ext>
            </a:extLst>
          </p:cNvPr>
          <p:cNvSpPr>
            <a:spLocks noGrp="1"/>
          </p:cNvSpPr>
          <p:nvPr>
            <p:ph idx="1"/>
          </p:nvPr>
        </p:nvSpPr>
        <p:spPr>
          <a:xfrm>
            <a:off x="838199" y="1825625"/>
            <a:ext cx="6777625" cy="4351338"/>
          </a:xfrm>
        </p:spPr>
        <p:txBody>
          <a:bodyPr>
            <a:normAutofit fontScale="85000" lnSpcReduction="10000"/>
          </a:bodyPr>
          <a:lstStyle/>
          <a:p>
            <a:pPr rtl="0"/>
            <a:r>
              <a:rPr lang="en-US" sz="1800" u="sng" dirty="0">
                <a:solidFill>
                  <a:srgbClr val="000000"/>
                </a:solidFill>
                <a:latin typeface="Arial" panose="020B0604020202020204" pitchFamily="34" charset="0"/>
              </a:rPr>
              <a:t>Relationship between </a:t>
            </a:r>
            <a:r>
              <a:rPr lang="en-US" sz="1800" b="0" i="0" u="sng" strike="noStrike" dirty="0">
                <a:solidFill>
                  <a:srgbClr val="000000"/>
                </a:solidFill>
                <a:effectLst/>
                <a:latin typeface="Arial" panose="020B0604020202020204" pitchFamily="34" charset="0"/>
              </a:rPr>
              <a:t>Gaps in target histogram and high RMSPE</a:t>
            </a:r>
          </a:p>
          <a:p>
            <a:pPr rtl="0"/>
            <a:endParaRPr lang="en-US" sz="1800" u="sng" dirty="0">
              <a:solidFill>
                <a:srgbClr val="000000"/>
              </a:solidFill>
              <a:latin typeface="Arial" panose="020B0604020202020204" pitchFamily="34" charset="0"/>
            </a:endParaRPr>
          </a:p>
          <a:p>
            <a:pPr rtl="0"/>
            <a:r>
              <a:rPr lang="en-US" sz="1800" b="0" i="0" u="sng" strike="noStrike" dirty="0">
                <a:solidFill>
                  <a:srgbClr val="000000"/>
                </a:solidFill>
                <a:effectLst/>
                <a:latin typeface="Arial" panose="020B0604020202020204" pitchFamily="34" charset="0"/>
              </a:rPr>
              <a:t>Train set</a:t>
            </a:r>
          </a:p>
          <a:p>
            <a:pPr rtl="0"/>
            <a:r>
              <a:rPr lang="en-US" sz="1800" b="0" i="0" u="none" strike="noStrike" dirty="0">
                <a:solidFill>
                  <a:srgbClr val="000000"/>
                </a:solidFill>
                <a:effectLst/>
                <a:latin typeface="Arial" panose="020B0604020202020204" pitchFamily="34" charset="0"/>
              </a:rPr>
              <a:t>Intersection of stocks in 30 largest total gap stocks and 30 largest RMSPE stocks. In the top 30 stocks, 19 are the same in both sets. </a:t>
            </a:r>
            <a:endParaRPr lang="en-US" b="0" dirty="0">
              <a:effectLst/>
            </a:endParaRPr>
          </a:p>
          <a:p>
            <a:pPr rtl="0"/>
            <a:r>
              <a:rPr lang="en-US" sz="1800" b="0" i="0" u="none" strike="noStrike" dirty="0">
                <a:solidFill>
                  <a:srgbClr val="000000"/>
                </a:solidFill>
                <a:effectLst/>
                <a:latin typeface="Courier New" panose="02070309020205020404" pitchFamily="49" charset="0"/>
              </a:rPr>
              <a:t>{'0', '103', '110', '112', '16', '18', '27', '3', '31', '33', '37', '40', '5', 81', '88', '9', '90', '97', '98'}</a:t>
            </a:r>
            <a:endParaRPr lang="en-US" b="0" dirty="0">
              <a:effectLst/>
            </a:endParaRPr>
          </a:p>
          <a:p>
            <a:pPr rtl="0"/>
            <a:r>
              <a:rPr lang="en-US" sz="1800" b="1" i="0" u="none" strike="noStrike" dirty="0">
                <a:solidFill>
                  <a:srgbClr val="000000"/>
                </a:solidFill>
                <a:effectLst/>
                <a:latin typeface="Arial" panose="020B0604020202020204" pitchFamily="34" charset="0"/>
              </a:rPr>
              <a:t>Note:</a:t>
            </a:r>
            <a:r>
              <a:rPr lang="en-US" sz="1800" b="0" i="0" u="none" strike="noStrike" dirty="0">
                <a:solidFill>
                  <a:srgbClr val="000000"/>
                </a:solidFill>
                <a:effectLst/>
                <a:latin typeface="Arial" panose="020B0604020202020204" pitchFamily="34" charset="0"/>
              </a:rPr>
              <a:t> stock 31 does not have as much gap as other high RMSPE stocks. </a:t>
            </a:r>
          </a:p>
          <a:p>
            <a:pPr rtl="0"/>
            <a:r>
              <a:rPr lang="en-US" sz="1800" b="0" u="sng" dirty="0">
                <a:solidFill>
                  <a:srgbClr val="000000"/>
                </a:solidFill>
                <a:effectLst/>
                <a:latin typeface="Arial" panose="020B0604020202020204" pitchFamily="34" charset="0"/>
              </a:rPr>
              <a:t>Test Set</a:t>
            </a:r>
          </a:p>
          <a:p>
            <a:pPr rtl="0"/>
            <a:r>
              <a:rPr lang="en-US" sz="1800" b="0" i="0" u="none" strike="noStrike" dirty="0">
                <a:solidFill>
                  <a:srgbClr val="000000"/>
                </a:solidFill>
                <a:effectLst/>
                <a:latin typeface="Arial" panose="020B0604020202020204" pitchFamily="34" charset="0"/>
              </a:rPr>
              <a:t>Intersection of stocks in 30 largest total gap stocks and 30 largest RMSPE stocks . In top 30 stocks 15 are the same in both sets. </a:t>
            </a:r>
            <a:endParaRPr lang="en-US" b="0" dirty="0">
              <a:effectLst/>
            </a:endParaRPr>
          </a:p>
          <a:p>
            <a:pPr rtl="0"/>
            <a:br>
              <a:rPr lang="en-US" b="0" dirty="0">
                <a:effectLst/>
              </a:rPr>
            </a:br>
            <a:r>
              <a:rPr lang="en-US" sz="1800" b="0" i="0" u="none" strike="noStrike" dirty="0">
                <a:solidFill>
                  <a:srgbClr val="CCCCCC"/>
                </a:solidFill>
                <a:effectLst/>
                <a:latin typeface="Courier New" panose="02070309020205020404" pitchFamily="49" charset="0"/>
              </a:rPr>
              <a:t>{'11','110', '112', '116', '18', '27', '33', '37', '40', '5', '75', '78', '88',</a:t>
            </a:r>
            <a:endParaRPr lang="en-US" b="0" dirty="0">
              <a:effectLst/>
            </a:endParaRPr>
          </a:p>
          <a:p>
            <a:pPr rtl="0"/>
            <a:r>
              <a:rPr lang="en-US" sz="1800" b="0" i="0" u="none" strike="noStrike" dirty="0">
                <a:solidFill>
                  <a:srgbClr val="CCCCCC"/>
                </a:solidFill>
                <a:effectLst/>
                <a:latin typeface="Courier New" panose="02070309020205020404" pitchFamily="49" charset="0"/>
              </a:rPr>
              <a:t> '9', '90'}</a:t>
            </a:r>
            <a:endParaRPr lang="en-US" b="0" dirty="0">
              <a:effectLst/>
            </a:endParaRPr>
          </a:p>
        </p:txBody>
      </p:sp>
      <p:pic>
        <p:nvPicPr>
          <p:cNvPr id="3074" name="Picture 2">
            <a:extLst>
              <a:ext uri="{FF2B5EF4-FFF2-40B4-BE49-F238E27FC236}">
                <a16:creationId xmlns:a16="http://schemas.microsoft.com/office/drawing/2014/main" id="{C4523ECC-9908-8E29-4A3C-179FCAA72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944" y="1162474"/>
            <a:ext cx="4379935" cy="11913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04D66D1-A22F-8708-71B3-E8729E5FD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3943" y="2661824"/>
            <a:ext cx="4379936" cy="11913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382DC3-BFCE-5AF0-F8BA-5A907D7763B6}"/>
              </a:ext>
            </a:extLst>
          </p:cNvPr>
          <p:cNvSpPr txBox="1"/>
          <p:nvPr/>
        </p:nvSpPr>
        <p:spPr>
          <a:xfrm>
            <a:off x="838199" y="5695526"/>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3469000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F44C-2D96-142C-FA53-BCD1EE685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3C043-0E5D-5172-D682-FA49CF55B795}"/>
              </a:ext>
            </a:extLst>
          </p:cNvPr>
          <p:cNvSpPr>
            <a:spLocks noGrp="1"/>
          </p:cNvSpPr>
          <p:nvPr>
            <p:ph type="title"/>
          </p:nvPr>
        </p:nvSpPr>
        <p:spPr/>
        <p:txBody>
          <a:bodyPr/>
          <a:lstStyle/>
          <a:p>
            <a:r>
              <a:rPr lang="en-SG" dirty="0"/>
              <a:t>Train set Error Analysis</a:t>
            </a:r>
            <a:br>
              <a:rPr lang="en-SG" dirty="0"/>
            </a:br>
            <a:r>
              <a:rPr lang="en-SG" sz="2400" dirty="0"/>
              <a:t>Total error analysis</a:t>
            </a:r>
            <a:endParaRPr lang="en-SG" dirty="0"/>
          </a:p>
        </p:txBody>
      </p:sp>
      <p:sp>
        <p:nvSpPr>
          <p:cNvPr id="3" name="Content Placeholder 2">
            <a:extLst>
              <a:ext uri="{FF2B5EF4-FFF2-40B4-BE49-F238E27FC236}">
                <a16:creationId xmlns:a16="http://schemas.microsoft.com/office/drawing/2014/main" id="{2C92DF8C-83C2-5B56-287A-4803DEC7DF57}"/>
              </a:ext>
            </a:extLst>
          </p:cNvPr>
          <p:cNvSpPr>
            <a:spLocks noGrp="1"/>
          </p:cNvSpPr>
          <p:nvPr>
            <p:ph idx="1"/>
          </p:nvPr>
        </p:nvSpPr>
        <p:spPr/>
        <p:txBody>
          <a:bodyPr>
            <a:normAutofit/>
          </a:bodyPr>
          <a:lstStyle/>
          <a:p>
            <a:pPr rtl="0"/>
            <a:r>
              <a:rPr lang="en-US" sz="1200" b="0" i="0" u="none" strike="noStrike" dirty="0">
                <a:solidFill>
                  <a:srgbClr val="000000"/>
                </a:solidFill>
                <a:effectLst/>
                <a:latin typeface="Arial" panose="020B0604020202020204" pitchFamily="34" charset="0"/>
              </a:rPr>
              <a:t>Residual = </a:t>
            </a:r>
            <a:r>
              <a:rPr lang="en-US" sz="1200" b="0" i="0" u="none" strike="noStrike" dirty="0" err="1">
                <a:solidFill>
                  <a:srgbClr val="000000"/>
                </a:solidFill>
                <a:effectLst/>
                <a:latin typeface="Arial" panose="020B0604020202020204" pitchFamily="34" charset="0"/>
              </a:rPr>
              <a:t>y_true</a:t>
            </a:r>
            <a:r>
              <a:rPr lang="en-US" sz="1200" b="0" i="0" u="none" strike="noStrike" dirty="0">
                <a:solidFill>
                  <a:srgbClr val="000000"/>
                </a:solidFill>
                <a:effectLst/>
                <a:latin typeface="Arial" panose="020B0604020202020204" pitchFamily="34" charset="0"/>
              </a:rPr>
              <a:t> - </a:t>
            </a:r>
            <a:r>
              <a:rPr lang="en-US" sz="1200" b="0" i="0" u="none" strike="noStrike" dirty="0" err="1">
                <a:solidFill>
                  <a:srgbClr val="000000"/>
                </a:solidFill>
                <a:effectLst/>
                <a:latin typeface="Arial" panose="020B0604020202020204" pitchFamily="34" charset="0"/>
              </a:rPr>
              <a:t>y_pred</a:t>
            </a:r>
            <a:r>
              <a:rPr lang="en-US" sz="1200" b="0" i="0" u="none" strike="noStrike" dirty="0">
                <a:solidFill>
                  <a:srgbClr val="000000"/>
                </a:solidFill>
                <a:effectLst/>
                <a:latin typeface="Arial" panose="020B0604020202020204" pitchFamily="34" charset="0"/>
              </a:rPr>
              <a:t>, </a:t>
            </a:r>
          </a:p>
          <a:p>
            <a:pPr rtl="0"/>
            <a:r>
              <a:rPr lang="en-US" sz="1200" b="0" i="0" u="none" strike="noStrike" dirty="0">
                <a:solidFill>
                  <a:srgbClr val="000000"/>
                </a:solidFill>
                <a:effectLst/>
                <a:latin typeface="Arial" panose="020B0604020202020204" pitchFamily="34" charset="0"/>
              </a:rPr>
              <a:t>Residuals are slightly biased towards underprediction. Positive outlier residuals are present for higher true values, suggesting the model struggles with extreme values.</a:t>
            </a:r>
            <a:endParaRPr lang="en-US" sz="1200" b="0" dirty="0">
              <a:effectLst/>
            </a:endParaRPr>
          </a:p>
          <a:p>
            <a:pPr rtl="0"/>
            <a:r>
              <a:rPr lang="en-US" sz="1200" b="1" i="0" u="none" strike="noStrike" dirty="0">
                <a:solidFill>
                  <a:srgbClr val="000000"/>
                </a:solidFill>
                <a:effectLst/>
                <a:latin typeface="Arial" panose="020B0604020202020204" pitchFamily="34" charset="0"/>
              </a:rPr>
              <a:t>Heteroscedasticity</a:t>
            </a:r>
            <a:r>
              <a:rPr lang="en-US" sz="1200" b="0" i="0" u="none" strike="noStrike" dirty="0">
                <a:solidFill>
                  <a:srgbClr val="000000"/>
                </a:solidFill>
                <a:effectLst/>
                <a:latin typeface="Arial" panose="020B0604020202020204" pitchFamily="34" charset="0"/>
              </a:rPr>
              <a:t>: The variance of the residuals is not constant across all levels of the realized volatility. some non-linear relationship is not captured.</a:t>
            </a:r>
            <a:endParaRPr lang="en-US" sz="1200" b="0" dirty="0">
              <a:effectLst/>
            </a:endParaRPr>
          </a:p>
          <a:p>
            <a:pPr rtl="0"/>
            <a:r>
              <a:rPr lang="en-US" sz="1200" b="1" i="0" u="none" strike="noStrike" dirty="0">
                <a:solidFill>
                  <a:srgbClr val="000000"/>
                </a:solidFill>
                <a:effectLst/>
                <a:latin typeface="Arial" panose="020B0604020202020204" pitchFamily="34" charset="0"/>
              </a:rPr>
              <a:t>Potential Model Improvement</a:t>
            </a:r>
            <a:r>
              <a:rPr lang="en-US" sz="1200" b="0" i="0" u="none" strike="noStrike" dirty="0">
                <a:solidFill>
                  <a:srgbClr val="000000"/>
                </a:solidFill>
                <a:effectLst/>
                <a:latin typeface="Arial" panose="020B0604020202020204" pitchFamily="34" charset="0"/>
              </a:rPr>
              <a:t>: The model might benefit from additional features or transformations that specifically address the stocks with higher volatility.</a:t>
            </a:r>
          </a:p>
          <a:p>
            <a:pPr rtl="0"/>
            <a:r>
              <a:rPr lang="en-US" sz="1200" dirty="0">
                <a:solidFill>
                  <a:srgbClr val="000000"/>
                </a:solidFill>
                <a:latin typeface="Arial" panose="020B0604020202020204" pitchFamily="34" charset="0"/>
              </a:rPr>
              <a:t>underprediction contributes 47.1% and overprediction contributes 52.9% to the squared RMSPE.</a:t>
            </a:r>
            <a:br>
              <a:rPr lang="en-US" sz="1200" dirty="0"/>
            </a:br>
            <a:endParaRPr lang="en-SG" sz="1200" dirty="0"/>
          </a:p>
        </p:txBody>
      </p:sp>
      <p:pic>
        <p:nvPicPr>
          <p:cNvPr id="7170" name="Picture 2">
            <a:extLst>
              <a:ext uri="{FF2B5EF4-FFF2-40B4-BE49-F238E27FC236}">
                <a16:creationId xmlns:a16="http://schemas.microsoft.com/office/drawing/2014/main" id="{D9A3AF0C-421F-817E-0377-1D32FAC5D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687" y="3760815"/>
            <a:ext cx="3962187" cy="139863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CA954898-BA23-254D-3577-F9C89E255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3733400"/>
            <a:ext cx="4505112" cy="159028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B5334E9-396E-8020-FBE6-10160D2F4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724" y="5396451"/>
            <a:ext cx="3781988" cy="133502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D92A5BDD-5280-13AC-AD6F-3FBBF31BF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288" y="5226915"/>
            <a:ext cx="4266987" cy="15045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CBD4BB-8DD7-A1BB-0F5E-035016CFE026}"/>
              </a:ext>
            </a:extLst>
          </p:cNvPr>
          <p:cNvSpPr txBox="1"/>
          <p:nvPr/>
        </p:nvSpPr>
        <p:spPr>
          <a:xfrm>
            <a:off x="9982200" y="5665569"/>
            <a:ext cx="2209800" cy="646331"/>
          </a:xfrm>
          <a:prstGeom prst="rect">
            <a:avLst/>
          </a:prstGeom>
          <a:noFill/>
        </p:spPr>
        <p:txBody>
          <a:bodyPr wrap="square" rtlCol="0">
            <a:spAutoFit/>
          </a:bodyPr>
          <a:lstStyle/>
          <a:p>
            <a:r>
              <a:rPr lang="en-SG" dirty="0"/>
              <a:t>There is a slight right tail. right skew.</a:t>
            </a:r>
          </a:p>
        </p:txBody>
      </p:sp>
      <p:pic>
        <p:nvPicPr>
          <p:cNvPr id="11" name="Picture 10">
            <a:extLst>
              <a:ext uri="{FF2B5EF4-FFF2-40B4-BE49-F238E27FC236}">
                <a16:creationId xmlns:a16="http://schemas.microsoft.com/office/drawing/2014/main" id="{AE381318-9D8B-D8C1-7C4F-93F678104B60}"/>
              </a:ext>
            </a:extLst>
          </p:cNvPr>
          <p:cNvPicPr>
            <a:picLocks noChangeAspect="1"/>
          </p:cNvPicPr>
          <p:nvPr/>
        </p:nvPicPr>
        <p:blipFill>
          <a:blip r:embed="rId7"/>
          <a:stretch>
            <a:fillRect/>
          </a:stretch>
        </p:blipFill>
        <p:spPr>
          <a:xfrm>
            <a:off x="3873837" y="4209704"/>
            <a:ext cx="2679362" cy="2102196"/>
          </a:xfrm>
          <a:prstGeom prst="rect">
            <a:avLst/>
          </a:prstGeom>
        </p:spPr>
      </p:pic>
    </p:spTree>
    <p:extLst>
      <p:ext uri="{BB962C8B-B14F-4D97-AF65-F5344CB8AC3E}">
        <p14:creationId xmlns:p14="http://schemas.microsoft.com/office/powerpoint/2010/main" val="1610721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BB44-BB2B-604F-2F1C-5C60FAA62237}"/>
              </a:ext>
            </a:extLst>
          </p:cNvPr>
          <p:cNvSpPr>
            <a:spLocks noGrp="1"/>
          </p:cNvSpPr>
          <p:nvPr>
            <p:ph type="title"/>
          </p:nvPr>
        </p:nvSpPr>
        <p:spPr/>
        <p:txBody>
          <a:bodyPr/>
          <a:lstStyle/>
          <a:p>
            <a:r>
              <a:rPr lang="en-SG" dirty="0"/>
              <a:t>Train set </a:t>
            </a:r>
            <a:r>
              <a:rPr kumimoji="0" lang="en-SG" sz="4400" b="0" i="0" u="none" strike="noStrike" kern="1200" cap="none" spc="0" normalizeH="0" baseline="0" noProof="0" dirty="0">
                <a:ln>
                  <a:noFill/>
                </a:ln>
                <a:solidFill>
                  <a:prstClr val="black"/>
                </a:solidFill>
                <a:effectLst/>
                <a:uLnTx/>
                <a:uFillTx/>
                <a:latin typeface="Calibri Light" panose="020F0302020204030204"/>
                <a:ea typeface="+mj-ea"/>
                <a:cs typeface="+mj-cs"/>
              </a:rPr>
              <a:t>Error Analysis</a:t>
            </a:r>
            <a:br>
              <a:rPr kumimoji="0" lang="en-SG"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SG" sz="2400" b="0" i="0" u="none" strike="noStrike" kern="1200" cap="none" spc="0" normalizeH="0" baseline="0" noProof="0" dirty="0">
                <a:ln>
                  <a:noFill/>
                </a:ln>
                <a:solidFill>
                  <a:prstClr val="black"/>
                </a:solidFill>
                <a:effectLst/>
                <a:uLnTx/>
                <a:uFillTx/>
                <a:latin typeface="Calibri Light" panose="020F0302020204030204"/>
                <a:ea typeface="+mj-ea"/>
                <a:cs typeface="+mj-cs"/>
              </a:rPr>
              <a:t>Total error analysis</a:t>
            </a:r>
            <a:endParaRPr lang="en-SG" dirty="0"/>
          </a:p>
        </p:txBody>
      </p:sp>
      <p:sp>
        <p:nvSpPr>
          <p:cNvPr id="3" name="Content Placeholder 2">
            <a:extLst>
              <a:ext uri="{FF2B5EF4-FFF2-40B4-BE49-F238E27FC236}">
                <a16:creationId xmlns:a16="http://schemas.microsoft.com/office/drawing/2014/main" id="{3A25672C-611A-81C8-3BBC-FBF68A6744A0}"/>
              </a:ext>
            </a:extLst>
          </p:cNvPr>
          <p:cNvSpPr>
            <a:spLocks noGrp="1"/>
          </p:cNvSpPr>
          <p:nvPr>
            <p:ph idx="1"/>
          </p:nvPr>
        </p:nvSpPr>
        <p:spPr/>
        <p:txBody>
          <a:bodyPr/>
          <a:lstStyle/>
          <a:p>
            <a:pPr rtl="0"/>
            <a:r>
              <a:rPr lang="en-US" sz="1800" b="0" i="0" u="none" strike="noStrike" dirty="0">
                <a:solidFill>
                  <a:srgbClr val="000000"/>
                </a:solidFill>
                <a:effectLst/>
                <a:latin typeface="Arial" panose="020B0604020202020204" pitchFamily="34" charset="0"/>
              </a:rPr>
              <a:t>These high </a:t>
            </a:r>
            <a:r>
              <a:rPr lang="en-US" sz="1800" b="0" i="0" u="none" strike="noStrike" dirty="0" err="1">
                <a:solidFill>
                  <a:srgbClr val="000000"/>
                </a:solidFill>
                <a:effectLst/>
                <a:latin typeface="Arial" panose="020B0604020202020204" pitchFamily="34" charset="0"/>
              </a:rPr>
              <a:t>rmspe</a:t>
            </a:r>
            <a:r>
              <a:rPr lang="en-US" sz="1800" b="0" i="0" u="none" strike="noStrike" dirty="0">
                <a:solidFill>
                  <a:srgbClr val="000000"/>
                </a:solidFill>
                <a:effectLst/>
                <a:latin typeface="Arial" panose="020B0604020202020204" pitchFamily="34" charset="0"/>
              </a:rPr>
              <a:t> stocks (in red) also have larger standard deviation, compared to other stocks. </a:t>
            </a:r>
          </a:p>
          <a:p>
            <a:r>
              <a:rPr lang="en-US" sz="1600" dirty="0">
                <a:solidFill>
                  <a:srgbClr val="000000"/>
                </a:solidFill>
                <a:latin typeface="Arial" panose="020B0604020202020204" pitchFamily="34" charset="0"/>
              </a:rPr>
              <a:t>These high RMSPE stocks were NOT  found to be highly kurtotic or highly skewed. They are just more spread out/ High STD and 75th percentile. </a:t>
            </a:r>
          </a:p>
          <a:p>
            <a:r>
              <a:rPr lang="en-US" sz="1600" dirty="0">
                <a:solidFill>
                  <a:srgbClr val="000000"/>
                </a:solidFill>
                <a:latin typeface="Arial" panose="020B0604020202020204" pitchFamily="34" charset="0"/>
              </a:rPr>
              <a:t>Improvement: </a:t>
            </a:r>
            <a:r>
              <a:rPr lang="en-US" sz="1600" dirty="0" err="1">
                <a:solidFill>
                  <a:srgbClr val="000000"/>
                </a:solidFill>
                <a:latin typeface="Arial" panose="020B0604020202020204" pitchFamily="34" charset="0"/>
              </a:rPr>
              <a:t>jager</a:t>
            </a:r>
            <a:r>
              <a:rPr lang="en-US" sz="1600" dirty="0">
                <a:solidFill>
                  <a:srgbClr val="000000"/>
                </a:solidFill>
                <a:latin typeface="Arial" panose="020B0604020202020204" pitchFamily="34" charset="0"/>
              </a:rPr>
              <a:t> transform, Log transform target and target shift?</a:t>
            </a:r>
            <a:endParaRPr lang="en-SG" sz="1600" dirty="0"/>
          </a:p>
          <a:p>
            <a:br>
              <a:rPr lang="en-US" dirty="0"/>
            </a:br>
            <a:endParaRPr lang="en-SG" dirty="0"/>
          </a:p>
        </p:txBody>
      </p:sp>
      <p:pic>
        <p:nvPicPr>
          <p:cNvPr id="6146" name="Picture 2">
            <a:extLst>
              <a:ext uri="{FF2B5EF4-FFF2-40B4-BE49-F238E27FC236}">
                <a16:creationId xmlns:a16="http://schemas.microsoft.com/office/drawing/2014/main" id="{281778BE-995E-A2FC-1A5B-8B7D39DD2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3149235"/>
            <a:ext cx="6261100" cy="18334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A8A7FF3-D6B3-3D45-C8F8-F5959244E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275" y="4982727"/>
            <a:ext cx="5949950" cy="174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962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9504-7F46-6589-28FD-B41723D506E7}"/>
              </a:ext>
            </a:extLst>
          </p:cNvPr>
          <p:cNvSpPr>
            <a:spLocks noGrp="1"/>
          </p:cNvSpPr>
          <p:nvPr>
            <p:ph type="title"/>
          </p:nvPr>
        </p:nvSpPr>
        <p:spPr/>
        <p:txBody>
          <a:bodyPr>
            <a:normAutofit/>
          </a:bodyPr>
          <a:lstStyle/>
          <a:p>
            <a:r>
              <a:rPr lang="en-SG" dirty="0"/>
              <a:t>Train set Error Analysis</a:t>
            </a:r>
            <a:br>
              <a:rPr lang="en-SG" dirty="0"/>
            </a:br>
            <a:r>
              <a:rPr lang="en-SG" sz="2400" dirty="0" err="1"/>
              <a:t>Stock_id</a:t>
            </a:r>
            <a:r>
              <a:rPr lang="en-SG" sz="2400" dirty="0"/>
              <a:t>-wise error analysis</a:t>
            </a:r>
            <a:endParaRPr lang="en-SG" dirty="0"/>
          </a:p>
        </p:txBody>
      </p:sp>
      <p:sp>
        <p:nvSpPr>
          <p:cNvPr id="3" name="Content Placeholder 2">
            <a:extLst>
              <a:ext uri="{FF2B5EF4-FFF2-40B4-BE49-F238E27FC236}">
                <a16:creationId xmlns:a16="http://schemas.microsoft.com/office/drawing/2014/main" id="{A5E6FAFE-32BD-103F-3B62-06CDC5BEE53A}"/>
              </a:ext>
            </a:extLst>
          </p:cNvPr>
          <p:cNvSpPr>
            <a:spLocks noGrp="1"/>
          </p:cNvSpPr>
          <p:nvPr>
            <p:ph idx="1"/>
          </p:nvPr>
        </p:nvSpPr>
        <p:spPr/>
        <p:txBody>
          <a:bodyPr/>
          <a:lstStyle/>
          <a:p>
            <a:endParaRPr lang="en-SG" dirty="0"/>
          </a:p>
        </p:txBody>
      </p:sp>
      <p:pic>
        <p:nvPicPr>
          <p:cNvPr id="1026" name="Picture 2">
            <a:extLst>
              <a:ext uri="{FF2B5EF4-FFF2-40B4-BE49-F238E27FC236}">
                <a16:creationId xmlns:a16="http://schemas.microsoft.com/office/drawing/2014/main" id="{898CEE0B-59F0-15BE-849F-CA7880E19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31" y="1835869"/>
            <a:ext cx="11674853" cy="318626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9CC9F90-A12D-01A0-9A53-8A7AC702CDFB}"/>
              </a:ext>
            </a:extLst>
          </p:cNvPr>
          <p:cNvGrpSpPr/>
          <p:nvPr/>
        </p:nvGrpSpPr>
        <p:grpSpPr>
          <a:xfrm>
            <a:off x="235429" y="5022131"/>
            <a:ext cx="4457700" cy="1493282"/>
            <a:chOff x="235429" y="5022131"/>
            <a:chExt cx="4457700" cy="1493282"/>
          </a:xfrm>
        </p:grpSpPr>
        <p:pic>
          <p:nvPicPr>
            <p:cNvPr id="1028" name="Picture 4">
              <a:extLst>
                <a:ext uri="{FF2B5EF4-FFF2-40B4-BE49-F238E27FC236}">
                  <a16:creationId xmlns:a16="http://schemas.microsoft.com/office/drawing/2014/main" id="{1C7C34FA-CE4E-6DDD-2CCB-E1FF661E2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29" y="5022131"/>
              <a:ext cx="4457700" cy="1123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73FD36-DA51-EC15-E781-0E13DBB57DB5}"/>
                </a:ext>
              </a:extLst>
            </p:cNvPr>
            <p:cNvSpPr txBox="1"/>
            <p:nvPr/>
          </p:nvSpPr>
          <p:spPr>
            <a:xfrm>
              <a:off x="1975715" y="6146081"/>
              <a:ext cx="977127" cy="369332"/>
            </a:xfrm>
            <a:prstGeom prst="rect">
              <a:avLst/>
            </a:prstGeom>
            <a:noFill/>
          </p:spPr>
          <p:txBody>
            <a:bodyPr wrap="none" rtlCol="0">
              <a:spAutoFit/>
            </a:bodyPr>
            <a:lstStyle/>
            <a:p>
              <a:r>
                <a:rPr lang="en-SG" dirty="0"/>
                <a:t>Train set</a:t>
              </a:r>
            </a:p>
          </p:txBody>
        </p:sp>
      </p:grpSp>
      <p:sp>
        <p:nvSpPr>
          <p:cNvPr id="6" name="TextBox 5">
            <a:extLst>
              <a:ext uri="{FF2B5EF4-FFF2-40B4-BE49-F238E27FC236}">
                <a16:creationId xmlns:a16="http://schemas.microsoft.com/office/drawing/2014/main" id="{6BB1309B-5B45-1DB7-EE67-F8B200BC5CBF}"/>
              </a:ext>
            </a:extLst>
          </p:cNvPr>
          <p:cNvSpPr txBox="1"/>
          <p:nvPr/>
        </p:nvSpPr>
        <p:spPr>
          <a:xfrm>
            <a:off x="1037063" y="6626823"/>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1017766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91CD-C9F6-1302-A999-275A65574462}"/>
              </a:ext>
            </a:extLst>
          </p:cNvPr>
          <p:cNvSpPr>
            <a:spLocks noGrp="1"/>
          </p:cNvSpPr>
          <p:nvPr>
            <p:ph type="title"/>
          </p:nvPr>
        </p:nvSpPr>
        <p:spPr/>
        <p:txBody>
          <a:bodyPr/>
          <a:lstStyle/>
          <a:p>
            <a:r>
              <a:rPr lang="en-SG" dirty="0"/>
              <a:t>Background</a:t>
            </a:r>
          </a:p>
        </p:txBody>
      </p:sp>
      <p:sp>
        <p:nvSpPr>
          <p:cNvPr id="3" name="Content Placeholder 2">
            <a:extLst>
              <a:ext uri="{FF2B5EF4-FFF2-40B4-BE49-F238E27FC236}">
                <a16:creationId xmlns:a16="http://schemas.microsoft.com/office/drawing/2014/main" id="{37D89289-EAC3-FD52-CF8F-B865FAED6B78}"/>
              </a:ext>
            </a:extLst>
          </p:cNvPr>
          <p:cNvSpPr>
            <a:spLocks noGrp="1"/>
          </p:cNvSpPr>
          <p:nvPr>
            <p:ph idx="1"/>
          </p:nvPr>
        </p:nvSpPr>
        <p:spPr/>
        <p:txBody>
          <a:bodyPr/>
          <a:lstStyle/>
          <a:p>
            <a:endParaRPr lang="en-SG" dirty="0"/>
          </a:p>
        </p:txBody>
      </p:sp>
      <p:pic>
        <p:nvPicPr>
          <p:cNvPr id="4" name="Picture 4">
            <a:extLst>
              <a:ext uri="{FF2B5EF4-FFF2-40B4-BE49-F238E27FC236}">
                <a16:creationId xmlns:a16="http://schemas.microsoft.com/office/drawing/2014/main" id="{0BFB919E-A0A4-C0C0-677F-4F7C469F9238}"/>
              </a:ext>
            </a:extLst>
          </p:cNvPr>
          <p:cNvPicPr/>
          <p:nvPr/>
        </p:nvPicPr>
        <p:blipFill>
          <a:blip r:embed="rId2"/>
          <a:stretch/>
        </p:blipFill>
        <p:spPr>
          <a:xfrm>
            <a:off x="80443" y="1690688"/>
            <a:ext cx="4964040" cy="4024440"/>
          </a:xfrm>
          <a:prstGeom prst="rect">
            <a:avLst/>
          </a:prstGeom>
          <a:ln w="0">
            <a:noFill/>
          </a:ln>
        </p:spPr>
      </p:pic>
      <p:pic>
        <p:nvPicPr>
          <p:cNvPr id="5" name="Picture 33">
            <a:extLst>
              <a:ext uri="{FF2B5EF4-FFF2-40B4-BE49-F238E27FC236}">
                <a16:creationId xmlns:a16="http://schemas.microsoft.com/office/drawing/2014/main" id="{54D4B0C2-8CD1-A3A2-F1DC-62F1F24C4714}"/>
              </a:ext>
            </a:extLst>
          </p:cNvPr>
          <p:cNvPicPr/>
          <p:nvPr/>
        </p:nvPicPr>
        <p:blipFill>
          <a:blip r:embed="rId3"/>
          <a:stretch/>
        </p:blipFill>
        <p:spPr>
          <a:xfrm>
            <a:off x="7472486" y="156325"/>
            <a:ext cx="3501000" cy="1596960"/>
          </a:xfrm>
          <a:prstGeom prst="rect">
            <a:avLst/>
          </a:prstGeom>
          <a:ln w="0">
            <a:noFill/>
          </a:ln>
        </p:spPr>
      </p:pic>
      <p:pic>
        <p:nvPicPr>
          <p:cNvPr id="6" name="Picture 36">
            <a:extLst>
              <a:ext uri="{FF2B5EF4-FFF2-40B4-BE49-F238E27FC236}">
                <a16:creationId xmlns:a16="http://schemas.microsoft.com/office/drawing/2014/main" id="{0D66FA04-09D4-5877-785B-3D117CC56259}"/>
              </a:ext>
            </a:extLst>
          </p:cNvPr>
          <p:cNvPicPr/>
          <p:nvPr/>
        </p:nvPicPr>
        <p:blipFill>
          <a:blip r:embed="rId4"/>
          <a:stretch/>
        </p:blipFill>
        <p:spPr>
          <a:xfrm>
            <a:off x="7829447" y="1883287"/>
            <a:ext cx="2622240" cy="932400"/>
          </a:xfrm>
          <a:prstGeom prst="rect">
            <a:avLst/>
          </a:prstGeom>
          <a:ln w="0">
            <a:noFill/>
          </a:ln>
        </p:spPr>
      </p:pic>
      <p:pic>
        <p:nvPicPr>
          <p:cNvPr id="7" name="Picture 40">
            <a:extLst>
              <a:ext uri="{FF2B5EF4-FFF2-40B4-BE49-F238E27FC236}">
                <a16:creationId xmlns:a16="http://schemas.microsoft.com/office/drawing/2014/main" id="{26384C6B-9297-BD37-E133-F365166ACBBB}"/>
              </a:ext>
            </a:extLst>
          </p:cNvPr>
          <p:cNvPicPr/>
          <p:nvPr/>
        </p:nvPicPr>
        <p:blipFill>
          <a:blip r:embed="rId5"/>
          <a:stretch/>
        </p:blipFill>
        <p:spPr>
          <a:xfrm>
            <a:off x="8185466" y="2950624"/>
            <a:ext cx="2075040" cy="1142280"/>
          </a:xfrm>
          <a:prstGeom prst="rect">
            <a:avLst/>
          </a:prstGeom>
          <a:ln w="0">
            <a:noFill/>
          </a:ln>
        </p:spPr>
      </p:pic>
      <p:pic>
        <p:nvPicPr>
          <p:cNvPr id="8" name="Picture 4">
            <a:extLst>
              <a:ext uri="{FF2B5EF4-FFF2-40B4-BE49-F238E27FC236}">
                <a16:creationId xmlns:a16="http://schemas.microsoft.com/office/drawing/2014/main" id="{8FD13C36-708D-B656-CC6F-D55B35F9BC4C}"/>
              </a:ext>
            </a:extLst>
          </p:cNvPr>
          <p:cNvPicPr/>
          <p:nvPr/>
        </p:nvPicPr>
        <p:blipFill>
          <a:blip r:embed="rId6"/>
          <a:stretch/>
        </p:blipFill>
        <p:spPr>
          <a:xfrm>
            <a:off x="6981591" y="4364164"/>
            <a:ext cx="4811400" cy="589680"/>
          </a:xfrm>
          <a:prstGeom prst="rect">
            <a:avLst/>
          </a:prstGeom>
          <a:ln w="0">
            <a:noFill/>
          </a:ln>
        </p:spPr>
      </p:pic>
      <p:pic>
        <p:nvPicPr>
          <p:cNvPr id="9" name="Picture 5">
            <a:extLst>
              <a:ext uri="{FF2B5EF4-FFF2-40B4-BE49-F238E27FC236}">
                <a16:creationId xmlns:a16="http://schemas.microsoft.com/office/drawing/2014/main" id="{0B4F96DA-BA9C-F98C-419E-9325733B6B6A}"/>
              </a:ext>
            </a:extLst>
          </p:cNvPr>
          <p:cNvPicPr/>
          <p:nvPr/>
        </p:nvPicPr>
        <p:blipFill>
          <a:blip r:embed="rId7"/>
          <a:stretch/>
        </p:blipFill>
        <p:spPr>
          <a:xfrm>
            <a:off x="8591639" y="5044558"/>
            <a:ext cx="1497600" cy="583560"/>
          </a:xfrm>
          <a:prstGeom prst="rect">
            <a:avLst/>
          </a:prstGeom>
          <a:ln w="0">
            <a:noFill/>
          </a:ln>
        </p:spPr>
      </p:pic>
      <p:pic>
        <p:nvPicPr>
          <p:cNvPr id="10" name="Picture 6">
            <a:extLst>
              <a:ext uri="{FF2B5EF4-FFF2-40B4-BE49-F238E27FC236}">
                <a16:creationId xmlns:a16="http://schemas.microsoft.com/office/drawing/2014/main" id="{54C477AD-3A61-9170-BB47-734BF141C602}"/>
              </a:ext>
            </a:extLst>
          </p:cNvPr>
          <p:cNvPicPr/>
          <p:nvPr/>
        </p:nvPicPr>
        <p:blipFill>
          <a:blip r:embed="rId8"/>
          <a:stretch/>
        </p:blipFill>
        <p:spPr>
          <a:xfrm>
            <a:off x="8629799" y="5715128"/>
            <a:ext cx="1421280" cy="685080"/>
          </a:xfrm>
          <a:prstGeom prst="rect">
            <a:avLst/>
          </a:prstGeom>
          <a:ln w="0">
            <a:noFill/>
          </a:ln>
        </p:spPr>
      </p:pic>
      <p:sp>
        <p:nvSpPr>
          <p:cNvPr id="11" name="Rectangle: Rounded Corners 15">
            <a:extLst>
              <a:ext uri="{FF2B5EF4-FFF2-40B4-BE49-F238E27FC236}">
                <a16:creationId xmlns:a16="http://schemas.microsoft.com/office/drawing/2014/main" id="{B69D984F-F733-1CD3-570C-6895FC1CFC11}"/>
              </a:ext>
            </a:extLst>
          </p:cNvPr>
          <p:cNvSpPr/>
          <p:nvPr/>
        </p:nvSpPr>
        <p:spPr>
          <a:xfrm>
            <a:off x="2745510" y="1628026"/>
            <a:ext cx="5691240" cy="2601201"/>
          </a:xfrm>
          <a:prstGeom prst="roundRect">
            <a:avLst>
              <a:gd name="adj" fmla="val 16667"/>
            </a:avLst>
          </a:prstGeom>
          <a:solidFill>
            <a:schemeClr val="accent1">
              <a:lumMod val="40000"/>
              <a:lumOff val="6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u="sng" strike="noStrike" spc="-1" dirty="0">
                <a:solidFill>
                  <a:srgbClr val="000000"/>
                </a:solidFill>
                <a:uFillTx/>
                <a:latin typeface="Calibri"/>
                <a:ea typeface="DejaVu Sans"/>
              </a:rPr>
              <a:t>Raw Data</a:t>
            </a:r>
            <a:endParaRPr lang="en-US" sz="1800" b="0" strike="noStrike" spc="-1" dirty="0">
              <a:latin typeface="Arial"/>
            </a:endParaRPr>
          </a:p>
          <a:p>
            <a:pPr marL="228600" indent="-228600">
              <a:lnSpc>
                <a:spcPct val="100000"/>
              </a:lnSpc>
              <a:buClr>
                <a:srgbClr val="000000"/>
              </a:buClr>
              <a:buFont typeface="StarSymbol"/>
              <a:buAutoNum type="arabicParenR"/>
            </a:pPr>
            <a:r>
              <a:rPr lang="en-SG" sz="1100" b="1" strike="noStrike" spc="-1" dirty="0" err="1">
                <a:solidFill>
                  <a:srgbClr val="000000"/>
                </a:solidFill>
                <a:latin typeface="Calibri"/>
                <a:ea typeface="DejaVu Sans"/>
              </a:rPr>
              <a:t>book_train.parquet</a:t>
            </a:r>
            <a:r>
              <a:rPr lang="en-SG" sz="1100" b="1" strike="noStrike" spc="-1" dirty="0">
                <a:solidFill>
                  <a:srgbClr val="000000"/>
                </a:solidFill>
                <a:latin typeface="Calibri"/>
                <a:ea typeface="DejaVu Sans"/>
              </a:rPr>
              <a:t>: </a:t>
            </a:r>
            <a:r>
              <a:rPr lang="en-SG" sz="1100" b="0" strike="noStrike" spc="-1" dirty="0">
                <a:solidFill>
                  <a:srgbClr val="000000"/>
                </a:solidFill>
                <a:latin typeface="Calibri"/>
                <a:ea typeface="DejaVu Sans"/>
              </a:rPr>
              <a:t>contains sub-directory with 112 files. Each file e.g. a) below represents a stock and contains columns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seconds_in_bucket</a:t>
            </a:r>
            <a:r>
              <a:rPr lang="en-US" sz="1100" b="0" strike="noStrike" spc="-1" dirty="0">
                <a:solidFill>
                  <a:srgbClr val="000000"/>
                </a:solidFill>
                <a:latin typeface="Calibri"/>
                <a:ea typeface="DejaVu Sans"/>
              </a:rPr>
              <a:t>”, “bid_price1”, “ask_price1”, “bid_price2”, “ask_price2”, “bid_size1”, “ask_size1”, “bid_size2” ,”ask_size2”.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 is shuffled and NOT in ascending order. Inside a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the “</a:t>
            </a:r>
            <a:r>
              <a:rPr lang="en-US" sz="1100" b="0" strike="noStrike" spc="-1" dirty="0" err="1">
                <a:solidFill>
                  <a:srgbClr val="000000"/>
                </a:solidFill>
                <a:latin typeface="Calibri"/>
                <a:ea typeface="DejaVu Sans"/>
              </a:rPr>
              <a:t>seconds_in_bucket</a:t>
            </a:r>
            <a:r>
              <a:rPr lang="en-US" sz="1100" b="0" strike="noStrike" spc="-1" dirty="0">
                <a:solidFill>
                  <a:srgbClr val="000000"/>
                </a:solidFill>
                <a:latin typeface="Calibri"/>
                <a:ea typeface="DejaVu Sans"/>
              </a:rPr>
              <a:t>” are in ascending order although NOT consecutive.</a:t>
            </a:r>
            <a:endParaRPr lang="en-US" sz="1100" b="0" strike="noStrike" spc="-1" dirty="0">
              <a:latin typeface="Arial"/>
            </a:endParaRPr>
          </a:p>
          <a:p>
            <a:pPr marL="685800" lvl="1" indent="-228600">
              <a:lnSpc>
                <a:spcPct val="100000"/>
              </a:lnSpc>
              <a:buClr>
                <a:srgbClr val="000000"/>
              </a:buClr>
              <a:buFont typeface="Calibri Light"/>
              <a:buAutoNum type="alphaLcParenR"/>
            </a:pPr>
            <a:r>
              <a:rPr lang="en-US" sz="1100" b="0" strike="noStrike" spc="-1" dirty="0" err="1">
                <a:solidFill>
                  <a:srgbClr val="000000"/>
                </a:solidFill>
                <a:latin typeface="Calibri"/>
                <a:ea typeface="DejaVu Sans"/>
              </a:rPr>
              <a:t>Stock_id</a:t>
            </a:r>
            <a:r>
              <a:rPr lang="en-US" sz="1100" b="0" strike="noStrike" spc="-1" dirty="0">
                <a:solidFill>
                  <a:srgbClr val="000000"/>
                </a:solidFill>
                <a:latin typeface="Calibri"/>
                <a:ea typeface="DejaVu Sans"/>
              </a:rPr>
              <a:t>=0 : file schema/metadata shown on right</a:t>
            </a:r>
            <a:endParaRPr lang="en-US" sz="1100" b="0" strike="noStrike" spc="-1" dirty="0">
              <a:latin typeface="Arial"/>
            </a:endParaRPr>
          </a:p>
          <a:p>
            <a:pPr marL="228600" indent="-228600">
              <a:lnSpc>
                <a:spcPct val="100000"/>
              </a:lnSpc>
              <a:buClr>
                <a:srgbClr val="000000"/>
              </a:buClr>
              <a:buFont typeface="Calibri Light"/>
              <a:buAutoNum type="arabicParenR"/>
            </a:pPr>
            <a:r>
              <a:rPr lang="en-US" sz="1100" b="1" strike="noStrike" spc="-1" dirty="0" err="1">
                <a:solidFill>
                  <a:srgbClr val="000000"/>
                </a:solidFill>
                <a:latin typeface="Calibri"/>
                <a:ea typeface="DejaVu Sans"/>
              </a:rPr>
              <a:t>trade_train.parquet</a:t>
            </a:r>
            <a:r>
              <a:rPr lang="en-US" sz="1100" b="1" strike="noStrike" spc="-1" dirty="0">
                <a:solidFill>
                  <a:srgbClr val="000000"/>
                </a:solidFill>
                <a:latin typeface="Calibri"/>
                <a:ea typeface="DejaVu Sans"/>
              </a:rPr>
              <a:t>:</a:t>
            </a:r>
            <a:r>
              <a:rPr lang="en-US" sz="1100" b="0" strike="noStrike" spc="-1" dirty="0">
                <a:solidFill>
                  <a:srgbClr val="000000"/>
                </a:solidFill>
                <a:latin typeface="Calibri"/>
                <a:ea typeface="DejaVu Sans"/>
              </a:rPr>
              <a:t> </a:t>
            </a:r>
            <a:r>
              <a:rPr lang="en-SG" sz="1100" b="0" strike="noStrike" spc="-1" dirty="0">
                <a:solidFill>
                  <a:srgbClr val="000000"/>
                </a:solidFill>
                <a:latin typeface="Calibri"/>
                <a:ea typeface="DejaVu Sans"/>
              </a:rPr>
              <a:t>contains sub-directory with 112 files of same stocks as above. It contains columns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seconds_in_bucket</a:t>
            </a:r>
            <a:r>
              <a:rPr lang="en-US" sz="1100" b="0" strike="noStrike" spc="-1" dirty="0">
                <a:solidFill>
                  <a:srgbClr val="000000"/>
                </a:solidFill>
                <a:latin typeface="Calibri"/>
                <a:ea typeface="DejaVu Sans"/>
              </a:rPr>
              <a:t>”, “price”, “size”, “</a:t>
            </a:r>
            <a:r>
              <a:rPr lang="en-US" sz="1100" b="0" strike="noStrike" spc="-1" dirty="0" err="1">
                <a:solidFill>
                  <a:srgbClr val="000000"/>
                </a:solidFill>
                <a:latin typeface="Calibri"/>
                <a:ea typeface="DejaVu Sans"/>
              </a:rPr>
              <a:t>order_count</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stock_id</a:t>
            </a:r>
            <a:r>
              <a:rPr lang="en-US" sz="1100" b="0" strike="noStrike" spc="-1" dirty="0">
                <a:solidFill>
                  <a:srgbClr val="000000"/>
                </a:solidFill>
                <a:latin typeface="Calibri"/>
                <a:ea typeface="DejaVu Sans"/>
              </a:rPr>
              <a:t>”. “price” refers to a</a:t>
            </a:r>
            <a:r>
              <a:rPr lang="en-SG" sz="1100" b="0" strike="noStrike" spc="-1" dirty="0" err="1">
                <a:solidFill>
                  <a:srgbClr val="000000"/>
                </a:solidFill>
                <a:latin typeface="Calibri"/>
                <a:ea typeface="DejaVu Sans"/>
              </a:rPr>
              <a:t>ctual</a:t>
            </a:r>
            <a:r>
              <a:rPr lang="en-SG" sz="1100" b="0" strike="noStrike" spc="-1" dirty="0">
                <a:solidFill>
                  <a:srgbClr val="000000"/>
                </a:solidFill>
                <a:latin typeface="Calibri"/>
                <a:ea typeface="DejaVu Sans"/>
              </a:rPr>
              <a:t> trade execution price with prices weighted averaged by the order size (number of shares) in each transaction (</a:t>
            </a:r>
            <a:r>
              <a:rPr lang="en-SG" sz="1100" b="0" strike="noStrike" spc="-1" dirty="0" err="1">
                <a:solidFill>
                  <a:srgbClr val="000000"/>
                </a:solidFill>
                <a:latin typeface="Calibri"/>
                <a:ea typeface="DejaVu Sans"/>
              </a:rPr>
              <a:t>order_count</a:t>
            </a:r>
            <a:r>
              <a:rPr lang="en-SG" sz="1100" b="0" strike="noStrike" spc="-1" dirty="0">
                <a:solidFill>
                  <a:srgbClr val="000000"/>
                </a:solidFill>
                <a:latin typeface="Calibri"/>
                <a:ea typeface="DejaVu Sans"/>
              </a:rPr>
              <a:t>) in one second.</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order_count</a:t>
            </a:r>
            <a:r>
              <a:rPr lang="en-US" sz="1100" b="0" strike="noStrike" spc="-1" dirty="0">
                <a:solidFill>
                  <a:srgbClr val="000000"/>
                </a:solidFill>
                <a:latin typeface="Calibri"/>
                <a:ea typeface="DejaVu Sans"/>
              </a:rPr>
              <a:t>” refers to the number of unique trade orders taking place. “size” refers to the sum number of shares traded from all the </a:t>
            </a:r>
            <a:r>
              <a:rPr lang="en-US" sz="1100" b="0" strike="noStrike" spc="-1" dirty="0" err="1">
                <a:solidFill>
                  <a:srgbClr val="000000"/>
                </a:solidFill>
                <a:latin typeface="Calibri"/>
                <a:ea typeface="DejaVu Sans"/>
              </a:rPr>
              <a:t>order_counts</a:t>
            </a:r>
            <a:r>
              <a:rPr lang="en-US" sz="1100" b="0" strike="noStrike" spc="-1" dirty="0">
                <a:solidFill>
                  <a:srgbClr val="000000"/>
                </a:solidFill>
                <a:latin typeface="Calibri"/>
                <a:ea typeface="DejaVu Sans"/>
              </a:rPr>
              <a:t>.</a:t>
            </a:r>
            <a:endParaRPr lang="en-US" sz="1100" b="0" strike="noStrike" spc="-1" dirty="0">
              <a:latin typeface="Arial"/>
            </a:endParaRPr>
          </a:p>
          <a:p>
            <a:pPr marL="228600" indent="-228600">
              <a:lnSpc>
                <a:spcPct val="100000"/>
              </a:lnSpc>
              <a:buClr>
                <a:srgbClr val="000000"/>
              </a:buClr>
              <a:buFont typeface="Calibri Light"/>
              <a:buAutoNum type="arabicParenR"/>
            </a:pPr>
            <a:r>
              <a:rPr lang="en-US" sz="1100" b="1" strike="noStrike" spc="-1" dirty="0">
                <a:solidFill>
                  <a:srgbClr val="000000"/>
                </a:solidFill>
                <a:latin typeface="Calibri"/>
                <a:ea typeface="DejaVu Sans"/>
              </a:rPr>
              <a:t>train.csv: </a:t>
            </a:r>
            <a:r>
              <a:rPr lang="en-US" sz="1100" b="0" strike="noStrike" spc="-1" dirty="0">
                <a:solidFill>
                  <a:srgbClr val="000000"/>
                </a:solidFill>
                <a:latin typeface="Calibri"/>
                <a:ea typeface="DejaVu Sans"/>
              </a:rPr>
              <a:t>contains</a:t>
            </a:r>
            <a:r>
              <a:rPr lang="en-US" sz="1100" b="1" strike="noStrike" spc="-1" dirty="0">
                <a:solidFill>
                  <a:srgbClr val="000000"/>
                </a:solidFill>
                <a:latin typeface="Calibri"/>
                <a:ea typeface="DejaVu Sans"/>
              </a:rPr>
              <a:t> </a:t>
            </a:r>
            <a:r>
              <a:rPr lang="en-SG" sz="1100" b="0" strike="noStrike" spc="-1" dirty="0">
                <a:solidFill>
                  <a:srgbClr val="000000"/>
                </a:solidFill>
                <a:latin typeface="Calibri"/>
                <a:ea typeface="DejaVu Sans"/>
              </a:rPr>
              <a:t>columns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“target”, “</a:t>
            </a:r>
            <a:r>
              <a:rPr lang="en-US" sz="1100" b="0" strike="noStrike" spc="-1" dirty="0" err="1">
                <a:solidFill>
                  <a:srgbClr val="000000"/>
                </a:solidFill>
                <a:latin typeface="Calibri"/>
                <a:ea typeface="DejaVu Sans"/>
              </a:rPr>
              <a:t>stock_id</a:t>
            </a:r>
            <a:r>
              <a:rPr lang="en-US" sz="1100" b="0" strike="noStrike" spc="-1" dirty="0">
                <a:solidFill>
                  <a:srgbClr val="000000"/>
                </a:solidFill>
                <a:latin typeface="Calibri"/>
                <a:ea typeface="DejaVu Sans"/>
              </a:rPr>
              <a:t>”.</a:t>
            </a:r>
            <a:endParaRPr lang="en-US" sz="1100" b="0" strike="noStrike" spc="-1" dirty="0">
              <a:latin typeface="Arial"/>
            </a:endParaRPr>
          </a:p>
        </p:txBody>
      </p:sp>
    </p:spTree>
    <p:extLst>
      <p:ext uri="{BB962C8B-B14F-4D97-AF65-F5344CB8AC3E}">
        <p14:creationId xmlns:p14="http://schemas.microsoft.com/office/powerpoint/2010/main" val="1124559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94E05-3822-D954-8E2F-C9CFDBC8E7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74202-9E1B-F510-2B10-14FEC8C43896}"/>
              </a:ext>
            </a:extLst>
          </p:cNvPr>
          <p:cNvSpPr>
            <a:spLocks noGrp="1"/>
          </p:cNvSpPr>
          <p:nvPr>
            <p:ph type="title"/>
          </p:nvPr>
        </p:nvSpPr>
        <p:spPr/>
        <p:txBody>
          <a:bodyPr>
            <a:normAutofit/>
          </a:bodyPr>
          <a:lstStyle/>
          <a:p>
            <a:r>
              <a:rPr lang="en-SG" dirty="0"/>
              <a:t>Train set Error Analysis</a:t>
            </a:r>
            <a:br>
              <a:rPr lang="en-SG" dirty="0"/>
            </a:br>
            <a:r>
              <a:rPr lang="en-SG" sz="2400" dirty="0" err="1"/>
              <a:t>Stock_id</a:t>
            </a:r>
            <a:r>
              <a:rPr lang="en-SG" sz="2400" dirty="0"/>
              <a:t>-wise error analysis</a:t>
            </a:r>
            <a:endParaRPr lang="en-SG" dirty="0"/>
          </a:p>
        </p:txBody>
      </p:sp>
      <p:sp>
        <p:nvSpPr>
          <p:cNvPr id="3" name="Content Placeholder 2">
            <a:extLst>
              <a:ext uri="{FF2B5EF4-FFF2-40B4-BE49-F238E27FC236}">
                <a16:creationId xmlns:a16="http://schemas.microsoft.com/office/drawing/2014/main" id="{71D892D3-1E7E-87D8-819C-1840DDDEBE90}"/>
              </a:ext>
            </a:extLst>
          </p:cNvPr>
          <p:cNvSpPr>
            <a:spLocks noGrp="1"/>
          </p:cNvSpPr>
          <p:nvPr>
            <p:ph idx="1"/>
          </p:nvPr>
        </p:nvSpPr>
        <p:spPr/>
        <p:txBody>
          <a:bodyPr>
            <a:normAutofit fontScale="92500" lnSpcReduction="10000"/>
          </a:bodyPr>
          <a:lstStyle/>
          <a:p>
            <a:r>
              <a:rPr lang="en-SG" dirty="0" err="1"/>
              <a:t>Stock_id</a:t>
            </a:r>
            <a:r>
              <a:rPr lang="en-SG" dirty="0"/>
              <a:t> 31 </a:t>
            </a:r>
          </a:p>
          <a:p>
            <a:pPr lvl="1"/>
            <a:r>
              <a:rPr lang="en-SG" sz="2900" dirty="0"/>
              <a:t>Model fitted better to all other stocks compared to stock 31. </a:t>
            </a:r>
            <a:r>
              <a:rPr lang="en-US" sz="2900" b="0" i="0" u="none" strike="noStrike" dirty="0">
                <a:solidFill>
                  <a:srgbClr val="000000"/>
                </a:solidFill>
                <a:effectLst/>
                <a:latin typeface="Arial" panose="020B0604020202020204" pitchFamily="34" charset="0"/>
              </a:rPr>
              <a:t>Learn stock id 31 using a separate model and predict it separately. </a:t>
            </a:r>
            <a:endParaRPr lang="en-SG" sz="2900" dirty="0"/>
          </a:p>
          <a:p>
            <a:pPr lvl="1"/>
            <a:r>
              <a:rPr lang="en-US" sz="2900" b="0" i="0" u="none" strike="noStrike" dirty="0">
                <a:solidFill>
                  <a:srgbClr val="000000"/>
                </a:solidFill>
                <a:effectLst/>
                <a:latin typeface="Arial" panose="020B0604020202020204" pitchFamily="34" charset="0"/>
              </a:rPr>
              <a:t>stock id 31 has significantly higher error compared to other stocks. It’s </a:t>
            </a:r>
            <a:r>
              <a:rPr lang="en-US" sz="2900" b="0" i="0" u="none" strike="noStrike" dirty="0" err="1">
                <a:solidFill>
                  <a:srgbClr val="000000"/>
                </a:solidFill>
                <a:effectLst/>
                <a:latin typeface="Arial" panose="020B0604020202020204" pitchFamily="34" charset="0"/>
              </a:rPr>
              <a:t>behaviour</a:t>
            </a:r>
            <a:r>
              <a:rPr lang="en-US" sz="2900" b="0" i="0" u="none" strike="noStrike" dirty="0">
                <a:solidFill>
                  <a:srgbClr val="000000"/>
                </a:solidFill>
                <a:effectLst/>
                <a:latin typeface="Arial" panose="020B0604020202020204" pitchFamily="34" charset="0"/>
              </a:rPr>
              <a:t> might be inverse of the majority of the stocks. So Rules learnt for other stocks may apply inversely to this stock. </a:t>
            </a:r>
          </a:p>
          <a:p>
            <a:pPr lvl="1"/>
            <a:r>
              <a:rPr lang="en-SG" sz="2900" dirty="0"/>
              <a:t>Rapidly evolving external forces affected the order book differently in the 2</a:t>
            </a:r>
            <a:r>
              <a:rPr lang="en-SG" sz="2900" baseline="30000" dirty="0"/>
              <a:t>nd</a:t>
            </a:r>
            <a:r>
              <a:rPr lang="en-SG" sz="2900" dirty="0"/>
              <a:t> 10 minutes.  </a:t>
            </a:r>
          </a:p>
          <a:p>
            <a:pPr lvl="1"/>
            <a:r>
              <a:rPr lang="en-SG" sz="2900" dirty="0"/>
              <a:t>Inconsistent behaviour between the two 10 minutes. The first 10 minutes is not indicative of the 2</a:t>
            </a:r>
            <a:r>
              <a:rPr lang="en-SG" sz="2900" baseline="30000" dirty="0"/>
              <a:t>nd</a:t>
            </a:r>
            <a:r>
              <a:rPr lang="en-SG" sz="2900" dirty="0"/>
              <a:t> 10 minutes. Rapidly changing order book dynamics in the first 10 and second 10 minutes. </a:t>
            </a:r>
          </a:p>
          <a:p>
            <a:endParaRPr lang="en-SG" sz="2900" dirty="0"/>
          </a:p>
        </p:txBody>
      </p:sp>
    </p:spTree>
    <p:extLst>
      <p:ext uri="{BB962C8B-B14F-4D97-AF65-F5344CB8AC3E}">
        <p14:creationId xmlns:p14="http://schemas.microsoft.com/office/powerpoint/2010/main" val="87984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770DF-D8B7-F8C3-B60D-002D850A1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99AA6-BBAF-AA84-182E-6E02C4497F44}"/>
              </a:ext>
            </a:extLst>
          </p:cNvPr>
          <p:cNvSpPr>
            <a:spLocks noGrp="1"/>
          </p:cNvSpPr>
          <p:nvPr>
            <p:ph type="title"/>
          </p:nvPr>
        </p:nvSpPr>
        <p:spPr/>
        <p:txBody>
          <a:bodyPr>
            <a:normAutofit/>
          </a:bodyPr>
          <a:lstStyle/>
          <a:p>
            <a:r>
              <a:rPr lang="en-SG" dirty="0"/>
              <a:t>Train set Error Analysis</a:t>
            </a:r>
            <a:br>
              <a:rPr lang="en-SG" dirty="0"/>
            </a:br>
            <a:r>
              <a:rPr lang="en-SG" sz="2400" dirty="0" err="1"/>
              <a:t>Stock_id</a:t>
            </a:r>
            <a:r>
              <a:rPr lang="en-SG" sz="2400" dirty="0"/>
              <a:t>-wise error analysis</a:t>
            </a:r>
            <a:endParaRPr lang="en-SG" dirty="0"/>
          </a:p>
        </p:txBody>
      </p:sp>
      <p:sp>
        <p:nvSpPr>
          <p:cNvPr id="3" name="Content Placeholder 2">
            <a:extLst>
              <a:ext uri="{FF2B5EF4-FFF2-40B4-BE49-F238E27FC236}">
                <a16:creationId xmlns:a16="http://schemas.microsoft.com/office/drawing/2014/main" id="{5E4B8CD4-DDEF-8582-61FA-7C8235DEB556}"/>
              </a:ext>
            </a:extLst>
          </p:cNvPr>
          <p:cNvSpPr>
            <a:spLocks noGrp="1"/>
          </p:cNvSpPr>
          <p:nvPr>
            <p:ph idx="1"/>
          </p:nvPr>
        </p:nvSpPr>
        <p:spPr/>
        <p:txBody>
          <a:bodyPr>
            <a:normAutofit/>
          </a:bodyPr>
          <a:lstStyle/>
          <a:p>
            <a:r>
              <a:rPr lang="en-US" sz="1800" b="0" i="0" u="none" strike="noStrike" dirty="0">
                <a:solidFill>
                  <a:srgbClr val="000000"/>
                </a:solidFill>
                <a:effectLst/>
                <a:latin typeface="Arial" panose="020B0604020202020204" pitchFamily="34" charset="0"/>
              </a:rPr>
              <a:t>Generally, these stocks have more outliers that are larger. Many points lie outside IQR that are spread out to larger </a:t>
            </a:r>
            <a:r>
              <a:rPr lang="en-US" sz="1800" b="0" i="0" u="none" strike="noStrike" dirty="0" err="1">
                <a:solidFill>
                  <a:srgbClr val="000000"/>
                </a:solidFill>
                <a:effectLst/>
                <a:latin typeface="Arial" panose="020B0604020202020204" pitchFamily="34" charset="0"/>
              </a:rPr>
              <a:t>real.vol</a:t>
            </a:r>
            <a:r>
              <a:rPr lang="en-US" sz="1800" b="0" i="0" u="none" strike="noStrike" dirty="0">
                <a:solidFill>
                  <a:srgbClr val="000000"/>
                </a:solidFill>
                <a:effectLst/>
                <a:latin typeface="Arial" panose="020B0604020202020204" pitchFamily="34" charset="0"/>
              </a:rPr>
              <a:t>. </a:t>
            </a:r>
          </a:p>
          <a:p>
            <a:endParaRPr lang="en-SG" sz="1800" dirty="0"/>
          </a:p>
        </p:txBody>
      </p:sp>
      <p:pic>
        <p:nvPicPr>
          <p:cNvPr id="4" name="Picture 2">
            <a:extLst>
              <a:ext uri="{FF2B5EF4-FFF2-40B4-BE49-F238E27FC236}">
                <a16:creationId xmlns:a16="http://schemas.microsoft.com/office/drawing/2014/main" id="{416DA6B1-813F-84FD-E404-D4AC0690A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8087"/>
            <a:ext cx="12192000" cy="3833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370E73-1824-8458-A484-0ACED2F8D488}"/>
              </a:ext>
            </a:extLst>
          </p:cNvPr>
          <p:cNvSpPr txBox="1"/>
          <p:nvPr/>
        </p:nvSpPr>
        <p:spPr>
          <a:xfrm>
            <a:off x="838200" y="6031210"/>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336483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A8FBF-E5E9-9C54-DCFE-3F95DE8681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A75BE-6180-1EB2-C271-0FB8C287EFDA}"/>
              </a:ext>
            </a:extLst>
          </p:cNvPr>
          <p:cNvSpPr>
            <a:spLocks noGrp="1"/>
          </p:cNvSpPr>
          <p:nvPr>
            <p:ph type="title"/>
          </p:nvPr>
        </p:nvSpPr>
        <p:spPr/>
        <p:txBody>
          <a:bodyPr>
            <a:normAutofit/>
          </a:bodyPr>
          <a:lstStyle/>
          <a:p>
            <a:r>
              <a:rPr lang="en-SG" dirty="0"/>
              <a:t>Test set Error Analysis</a:t>
            </a:r>
            <a:br>
              <a:rPr lang="en-SG" dirty="0"/>
            </a:br>
            <a:r>
              <a:rPr lang="en-SG" sz="2400" dirty="0"/>
              <a:t>Total error analysis</a:t>
            </a:r>
            <a:endParaRPr lang="en-SG" dirty="0"/>
          </a:p>
        </p:txBody>
      </p:sp>
      <p:sp>
        <p:nvSpPr>
          <p:cNvPr id="3" name="Content Placeholder 2">
            <a:extLst>
              <a:ext uri="{FF2B5EF4-FFF2-40B4-BE49-F238E27FC236}">
                <a16:creationId xmlns:a16="http://schemas.microsoft.com/office/drawing/2014/main" id="{4E954E93-FDF4-5DBF-89E3-55B98FF4619A}"/>
              </a:ext>
            </a:extLst>
          </p:cNvPr>
          <p:cNvSpPr>
            <a:spLocks noGrp="1"/>
          </p:cNvSpPr>
          <p:nvPr>
            <p:ph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behavior is very similar on the test set as well. This indicates that the model may NOT be overfitting but rather needs to increase its complexity and learn more complex patterns in data.</a:t>
            </a:r>
          </a:p>
          <a:p>
            <a:endParaRPr lang="en-SG" dirty="0"/>
          </a:p>
        </p:txBody>
      </p:sp>
      <p:pic>
        <p:nvPicPr>
          <p:cNvPr id="1026" name="Picture 2">
            <a:extLst>
              <a:ext uri="{FF2B5EF4-FFF2-40B4-BE49-F238E27FC236}">
                <a16:creationId xmlns:a16="http://schemas.microsoft.com/office/drawing/2014/main" id="{8C5400FE-B5C5-134E-7E57-2124B5BD1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08" y="2342990"/>
            <a:ext cx="4830477" cy="17126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66D23C6-6E34-787B-BDB7-C3BE3C081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947" y="2204987"/>
            <a:ext cx="5051674" cy="17832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B58A071-24D4-065D-4D4D-1A50BAC2FE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229" y="4055671"/>
            <a:ext cx="4438436" cy="15667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C31BA3-320D-DF0A-2ED0-6097ECA82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947" y="4055671"/>
            <a:ext cx="3361889" cy="11865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6C08047-7EAA-1552-AD16-5E7AE2C3B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9939" y="5499926"/>
            <a:ext cx="3606119" cy="12746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7ABC71D-BCDF-5EFD-2761-A8B6DF6020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0536" y="5583953"/>
            <a:ext cx="3445431" cy="121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34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629AF-751C-1ECF-E6D1-479D652746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2A871-9FB5-8B05-020E-CC0227273F31}"/>
              </a:ext>
            </a:extLst>
          </p:cNvPr>
          <p:cNvSpPr>
            <a:spLocks noGrp="1"/>
          </p:cNvSpPr>
          <p:nvPr>
            <p:ph type="title"/>
          </p:nvPr>
        </p:nvSpPr>
        <p:spPr/>
        <p:txBody>
          <a:bodyPr>
            <a:normAutofit/>
          </a:bodyPr>
          <a:lstStyle/>
          <a:p>
            <a:r>
              <a:rPr lang="en-SG" dirty="0"/>
              <a:t>Test set Error Analysis</a:t>
            </a:r>
            <a:br>
              <a:rPr lang="en-SG" dirty="0"/>
            </a:br>
            <a:r>
              <a:rPr lang="en-SG" sz="2400" dirty="0" err="1"/>
              <a:t>Stock_id</a:t>
            </a:r>
            <a:r>
              <a:rPr lang="en-SG" sz="2400" dirty="0"/>
              <a:t>-wise error analysis</a:t>
            </a:r>
            <a:endParaRPr lang="en-SG" dirty="0"/>
          </a:p>
        </p:txBody>
      </p:sp>
      <p:sp>
        <p:nvSpPr>
          <p:cNvPr id="3" name="Content Placeholder 2">
            <a:extLst>
              <a:ext uri="{FF2B5EF4-FFF2-40B4-BE49-F238E27FC236}">
                <a16:creationId xmlns:a16="http://schemas.microsoft.com/office/drawing/2014/main" id="{C5D86F12-852A-F3E8-1D27-E297A8010952}"/>
              </a:ext>
            </a:extLst>
          </p:cNvPr>
          <p:cNvSpPr>
            <a:spLocks noGrp="1"/>
          </p:cNvSpPr>
          <p:nvPr>
            <p:ph idx="1"/>
          </p:nvPr>
        </p:nvSpPr>
        <p:spPr/>
        <p:txBody>
          <a:bodyPr/>
          <a:lstStyle/>
          <a:p>
            <a:endParaRPr lang="en-SG" dirty="0"/>
          </a:p>
        </p:txBody>
      </p:sp>
      <p:pic>
        <p:nvPicPr>
          <p:cNvPr id="8194" name="Picture 2">
            <a:extLst>
              <a:ext uri="{FF2B5EF4-FFF2-40B4-BE49-F238E27FC236}">
                <a16:creationId xmlns:a16="http://schemas.microsoft.com/office/drawing/2014/main" id="{51569096-A41E-2E93-D15B-4B3A066E9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5300"/>
            <a:ext cx="12192000" cy="3327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E1BD2FA-AE41-71F2-038E-863FA99687DF}"/>
              </a:ext>
            </a:extLst>
          </p:cNvPr>
          <p:cNvGrpSpPr/>
          <p:nvPr/>
        </p:nvGrpSpPr>
        <p:grpSpPr>
          <a:xfrm>
            <a:off x="960874" y="5384529"/>
            <a:ext cx="2919412" cy="1130884"/>
            <a:chOff x="960874" y="5384529"/>
            <a:chExt cx="2919412" cy="1130884"/>
          </a:xfrm>
        </p:grpSpPr>
        <p:sp>
          <p:nvSpPr>
            <p:cNvPr id="4" name="TextBox 3">
              <a:extLst>
                <a:ext uri="{FF2B5EF4-FFF2-40B4-BE49-F238E27FC236}">
                  <a16:creationId xmlns:a16="http://schemas.microsoft.com/office/drawing/2014/main" id="{4BA78D8A-1B75-27FE-0051-A20802F8EE64}"/>
                </a:ext>
              </a:extLst>
            </p:cNvPr>
            <p:cNvSpPr txBox="1"/>
            <p:nvPr/>
          </p:nvSpPr>
          <p:spPr>
            <a:xfrm>
              <a:off x="1975715" y="6146081"/>
              <a:ext cx="889731" cy="369332"/>
            </a:xfrm>
            <a:prstGeom prst="rect">
              <a:avLst/>
            </a:prstGeom>
            <a:noFill/>
          </p:spPr>
          <p:txBody>
            <a:bodyPr wrap="none" rtlCol="0">
              <a:spAutoFit/>
            </a:bodyPr>
            <a:lstStyle/>
            <a:p>
              <a:r>
                <a:rPr lang="en-SG" dirty="0"/>
                <a:t>Test set</a:t>
              </a:r>
            </a:p>
          </p:txBody>
        </p:sp>
        <p:pic>
          <p:nvPicPr>
            <p:cNvPr id="8196" name="Picture 4">
              <a:extLst>
                <a:ext uri="{FF2B5EF4-FFF2-40B4-BE49-F238E27FC236}">
                  <a16:creationId xmlns:a16="http://schemas.microsoft.com/office/drawing/2014/main" id="{DC871177-B29A-E387-2320-9829591A1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874" y="5384529"/>
              <a:ext cx="2919412" cy="73139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DAEC266F-0BFE-8C18-7614-9F017D22AA2B}"/>
              </a:ext>
            </a:extLst>
          </p:cNvPr>
          <p:cNvSpPr txBox="1"/>
          <p:nvPr/>
        </p:nvSpPr>
        <p:spPr>
          <a:xfrm>
            <a:off x="759212" y="6407748"/>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4130474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BEAB6-4E64-50F5-FAE5-6FB4B84F7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96149-84DE-CC73-CF99-66B4562486DF}"/>
              </a:ext>
            </a:extLst>
          </p:cNvPr>
          <p:cNvSpPr>
            <a:spLocks noGrp="1"/>
          </p:cNvSpPr>
          <p:nvPr>
            <p:ph type="title"/>
          </p:nvPr>
        </p:nvSpPr>
        <p:spPr/>
        <p:txBody>
          <a:bodyPr>
            <a:normAutofit/>
          </a:bodyPr>
          <a:lstStyle/>
          <a:p>
            <a:r>
              <a:rPr kumimoji="0" lang="en-SG" sz="4400" b="0" i="0" u="none" strike="noStrike" kern="1200" cap="none" spc="0" normalizeH="0" baseline="0" noProof="0" dirty="0">
                <a:ln>
                  <a:noFill/>
                </a:ln>
                <a:solidFill>
                  <a:prstClr val="black"/>
                </a:solidFill>
                <a:effectLst/>
                <a:uLnTx/>
                <a:uFillTx/>
                <a:latin typeface="Calibri Light" panose="020F0302020204030204"/>
                <a:ea typeface="+mj-ea"/>
                <a:cs typeface="+mj-cs"/>
              </a:rPr>
              <a:t>Test set Error Analysis</a:t>
            </a:r>
            <a:br>
              <a:rPr kumimoji="0" lang="en-SG"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SG" sz="2400" b="0" i="0" u="none" strike="noStrike" kern="1200" cap="none" spc="0" normalizeH="0" baseline="0" noProof="0" dirty="0" err="1">
                <a:ln>
                  <a:noFill/>
                </a:ln>
                <a:solidFill>
                  <a:prstClr val="black"/>
                </a:solidFill>
                <a:effectLst/>
                <a:uLnTx/>
                <a:uFillTx/>
                <a:latin typeface="Calibri Light" panose="020F0302020204030204"/>
                <a:ea typeface="+mj-ea"/>
                <a:cs typeface="+mj-cs"/>
              </a:rPr>
              <a:t>Stock_id</a:t>
            </a:r>
            <a:r>
              <a:rPr kumimoji="0" lang="en-SG" sz="2400" b="0" i="0" u="none" strike="noStrike" kern="1200" cap="none" spc="0" normalizeH="0" baseline="0" noProof="0" dirty="0">
                <a:ln>
                  <a:noFill/>
                </a:ln>
                <a:solidFill>
                  <a:prstClr val="black"/>
                </a:solidFill>
                <a:effectLst/>
                <a:uLnTx/>
                <a:uFillTx/>
                <a:latin typeface="Calibri Light" panose="020F0302020204030204"/>
                <a:ea typeface="+mj-ea"/>
                <a:cs typeface="+mj-cs"/>
              </a:rPr>
              <a:t>-wise error analysis</a:t>
            </a:r>
            <a:endParaRPr lang="en-SG" dirty="0"/>
          </a:p>
        </p:txBody>
      </p:sp>
      <p:sp>
        <p:nvSpPr>
          <p:cNvPr id="3" name="Content Placeholder 2">
            <a:extLst>
              <a:ext uri="{FF2B5EF4-FFF2-40B4-BE49-F238E27FC236}">
                <a16:creationId xmlns:a16="http://schemas.microsoft.com/office/drawing/2014/main" id="{8B9A218A-62EA-530C-2A98-CD50B5D76BA1}"/>
              </a:ext>
            </a:extLst>
          </p:cNvPr>
          <p:cNvSpPr>
            <a:spLocks noGrp="1"/>
          </p:cNvSpPr>
          <p:nvPr>
            <p:ph idx="1"/>
          </p:nvPr>
        </p:nvSpPr>
        <p:spPr>
          <a:xfrm>
            <a:off x="838200" y="1825625"/>
            <a:ext cx="10515600" cy="4888326"/>
          </a:xfrm>
        </p:spPr>
        <p:txBody>
          <a:bodyPr>
            <a:normAutofit/>
          </a:bodyPr>
          <a:lstStyle/>
          <a:p>
            <a:r>
              <a:rPr lang="en-US" sz="1800" b="0" i="0" u="none" strike="noStrike" dirty="0">
                <a:solidFill>
                  <a:srgbClr val="000000"/>
                </a:solidFill>
                <a:effectLst/>
                <a:latin typeface="Arial" panose="020B0604020202020204" pitchFamily="34" charset="0"/>
              </a:rPr>
              <a:t>The behavior is very similar on the test set as well. This indicates that the model may NOT be overfitting but rather needs to increase its complexity and learn more complex patterns in data.</a:t>
            </a:r>
          </a:p>
          <a:p>
            <a:endParaRPr lang="en-US" sz="1800" b="0" i="0" u="none" strike="noStrike" dirty="0">
              <a:solidFill>
                <a:srgbClr val="000000"/>
              </a:solidFill>
              <a:effectLst/>
              <a:latin typeface="Arial" panose="020B0604020202020204" pitchFamily="34" charset="0"/>
            </a:endParaRPr>
          </a:p>
          <a:p>
            <a:endParaRPr lang="en-US" sz="1800" dirty="0">
              <a:solidFill>
                <a:srgbClr val="000000"/>
              </a:solidFill>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endParaRPr lang="en-US" sz="1800" dirty="0">
              <a:solidFill>
                <a:srgbClr val="000000"/>
              </a:solidFill>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endParaRPr lang="en-US" sz="1800" dirty="0">
              <a:solidFill>
                <a:srgbClr val="000000"/>
              </a:solidFill>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endParaRPr lang="en-US" sz="1800" dirty="0">
              <a:solidFill>
                <a:srgbClr val="000000"/>
              </a:solidFill>
              <a:latin typeface="Arial" panose="020B0604020202020204" pitchFamily="34" charset="0"/>
            </a:endParaRPr>
          </a:p>
          <a:p>
            <a:endParaRPr lang="en-US" sz="1800" dirty="0">
              <a:solidFill>
                <a:srgbClr val="000000"/>
              </a:solidFill>
              <a:latin typeface="Arial" panose="020B0604020202020204" pitchFamily="34" charset="0"/>
            </a:endParaRPr>
          </a:p>
          <a:p>
            <a:r>
              <a:rPr lang="en-US" sz="1800" b="0" i="0" u="none" strike="noStrike" dirty="0">
                <a:solidFill>
                  <a:srgbClr val="000000"/>
                </a:solidFill>
                <a:effectLst/>
                <a:latin typeface="Arial" panose="020B0604020202020204" pitchFamily="34" charset="0"/>
              </a:rPr>
              <a:t>This graph and high correlation helps us to conclude that the model might be underfitting as the stocks with high train errors are also stocks with high test errors. improving the prediction accuracy on the training set might also improve the test set accuracy. </a:t>
            </a:r>
          </a:p>
        </p:txBody>
      </p:sp>
      <p:pic>
        <p:nvPicPr>
          <p:cNvPr id="2050" name="Picture 2">
            <a:extLst>
              <a:ext uri="{FF2B5EF4-FFF2-40B4-BE49-F238E27FC236}">
                <a16:creationId xmlns:a16="http://schemas.microsoft.com/office/drawing/2014/main" id="{A4C7D424-DA1C-3C3D-60F3-2034467C3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290" y="2670020"/>
            <a:ext cx="9987419" cy="282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567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0A60B-4D31-0896-84DD-ECA077750F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4BFEB-7AB7-FAC2-8D39-127C50B0199B}"/>
              </a:ext>
            </a:extLst>
          </p:cNvPr>
          <p:cNvSpPr>
            <a:spLocks noGrp="1"/>
          </p:cNvSpPr>
          <p:nvPr>
            <p:ph type="title"/>
          </p:nvPr>
        </p:nvSpPr>
        <p:spPr/>
        <p:txBody>
          <a:bodyPr>
            <a:normAutofit/>
          </a:bodyPr>
          <a:lstStyle/>
          <a:p>
            <a:r>
              <a:rPr lang="en-SG" dirty="0"/>
              <a:t>Test set Error Analysis</a:t>
            </a:r>
            <a:br>
              <a:rPr lang="en-SG" dirty="0"/>
            </a:br>
            <a:r>
              <a:rPr kumimoji="0" lang="en-SG" sz="2800" b="0" i="0" u="none" strike="noStrike" kern="1200" cap="none" spc="0" normalizeH="0" baseline="0" noProof="0" dirty="0" err="1">
                <a:ln>
                  <a:noFill/>
                </a:ln>
                <a:solidFill>
                  <a:prstClr val="black"/>
                </a:solidFill>
                <a:effectLst/>
                <a:uLnTx/>
                <a:uFillTx/>
                <a:latin typeface="Calibri Light" panose="020F0302020204030204"/>
                <a:ea typeface="+mj-ea"/>
                <a:cs typeface="+mj-cs"/>
              </a:rPr>
              <a:t>Stock_id</a:t>
            </a:r>
            <a:r>
              <a:rPr kumimoji="0" lang="en-SG" sz="2800" b="0" i="0" u="none" strike="noStrike" kern="1200" cap="none" spc="0" normalizeH="0" baseline="0" noProof="0" dirty="0">
                <a:ln>
                  <a:noFill/>
                </a:ln>
                <a:solidFill>
                  <a:prstClr val="black"/>
                </a:solidFill>
                <a:effectLst/>
                <a:uLnTx/>
                <a:uFillTx/>
                <a:latin typeface="Calibri Light" panose="020F0302020204030204"/>
                <a:ea typeface="+mj-ea"/>
                <a:cs typeface="+mj-cs"/>
              </a:rPr>
              <a:t>-wise </a:t>
            </a:r>
            <a:r>
              <a:rPr lang="en-SG" sz="2700" dirty="0"/>
              <a:t>error analysis</a:t>
            </a:r>
          </a:p>
        </p:txBody>
      </p:sp>
      <p:sp>
        <p:nvSpPr>
          <p:cNvPr id="3" name="Content Placeholder 2">
            <a:extLst>
              <a:ext uri="{FF2B5EF4-FFF2-40B4-BE49-F238E27FC236}">
                <a16:creationId xmlns:a16="http://schemas.microsoft.com/office/drawing/2014/main" id="{6AE6D78D-65CE-CD12-1FD3-98447FE0FDBD}"/>
              </a:ext>
            </a:extLst>
          </p:cNvPr>
          <p:cNvSpPr>
            <a:spLocks noGrp="1"/>
          </p:cNvSpPr>
          <p:nvPr>
            <p:ph idx="1"/>
          </p:nvPr>
        </p:nvSpPr>
        <p:spPr/>
        <p:txBody>
          <a:bodyPr>
            <a:normAutofit lnSpcReduction="10000"/>
          </a:bodyPr>
          <a:lstStyle/>
          <a:p>
            <a:r>
              <a:rPr lang="en-US" sz="1800" dirty="0">
                <a:latin typeface="Arial" panose="020B0604020202020204" pitchFamily="34" charset="0"/>
                <a:cs typeface="Arial" panose="020B0604020202020204" pitchFamily="34" charset="0"/>
              </a:rPr>
              <a:t>Looking at the largest RMSPE stocks in both Train and Test sets</a:t>
            </a:r>
          </a:p>
          <a:p>
            <a:r>
              <a:rPr lang="en-US" sz="1800" dirty="0">
                <a:latin typeface="Arial" panose="020B0604020202020204" pitchFamily="34" charset="0"/>
                <a:cs typeface="Arial" panose="020B0604020202020204" pitchFamily="34" charset="0"/>
              </a:rPr>
              <a:t>Inference: The same stocks with the largest training error are also the stocks with the largest testing error. </a:t>
            </a:r>
          </a:p>
          <a:p>
            <a:pPr rtl="0"/>
            <a:r>
              <a:rPr lang="en-US" sz="1800" b="0" i="0" u="none" strike="noStrike" dirty="0">
                <a:solidFill>
                  <a:srgbClr val="000000"/>
                </a:solidFill>
                <a:effectLst/>
                <a:latin typeface="Arial" panose="020B0604020202020204" pitchFamily="34" charset="0"/>
              </a:rPr>
              <a:t>Intersection of stocks in train and test set. In top 30 stocks 23 are the same in both sets. </a:t>
            </a:r>
            <a:endParaRPr lang="en-US" sz="1200" b="0" dirty="0">
              <a:effectLst/>
            </a:endParaRPr>
          </a:p>
          <a:p>
            <a:pPr rtl="0"/>
            <a:br>
              <a:rPr lang="en-US" sz="1200" b="0" dirty="0">
                <a:effectLst/>
              </a:rPr>
            </a:br>
            <a:r>
              <a:rPr lang="en-US" sz="1800" b="0" i="0" u="none" strike="noStrike" dirty="0">
                <a:solidFill>
                  <a:srgbClr val="000000"/>
                </a:solidFill>
                <a:effectLst/>
                <a:latin typeface="Courier New" panose="02070309020205020404" pitchFamily="49" charset="0"/>
              </a:rPr>
              <a:t>['31','37', '18','33', ‘112', '88','60','110','27', '9','16','30',  '103',  '5', '58', '89', '66', '40',  '0', '4', '75',  '90', '98']</a:t>
            </a:r>
            <a:endParaRPr lang="en-US" sz="1200" b="0" dirty="0">
              <a:effectLst/>
            </a:endParaRP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model might be underfitting for these stocks.</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errors are correlated between training and testing indicates that the model's performance is consistent across both datasets. This suggests that the model generalizes well in terms of the relative ranking of stocks' prediction difficulties but might still have overall accuracy issues.</a:t>
            </a:r>
          </a:p>
          <a:p>
            <a:pPr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techniques tailored to these stocks with higher errors.</a:t>
            </a:r>
          </a:p>
          <a:p>
            <a:br>
              <a:rPr lang="en-US" sz="1200" dirty="0"/>
            </a:br>
            <a:endParaRPr lang="en-US" sz="1800" dirty="0">
              <a:latin typeface="Arial" panose="020B0604020202020204" pitchFamily="34" charset="0"/>
              <a:cs typeface="Arial" panose="020B0604020202020204" pitchFamily="34" charset="0"/>
            </a:endParaRPr>
          </a:p>
          <a:p>
            <a:endParaRPr lang="en-SG" dirty="0"/>
          </a:p>
        </p:txBody>
      </p:sp>
      <p:sp>
        <p:nvSpPr>
          <p:cNvPr id="4" name="TextBox 3">
            <a:extLst>
              <a:ext uri="{FF2B5EF4-FFF2-40B4-BE49-F238E27FC236}">
                <a16:creationId xmlns:a16="http://schemas.microsoft.com/office/drawing/2014/main" id="{1D2B6384-1E02-5E6D-905B-8CD1C168AC76}"/>
              </a:ext>
            </a:extLst>
          </p:cNvPr>
          <p:cNvSpPr txBox="1"/>
          <p:nvPr/>
        </p:nvSpPr>
        <p:spPr>
          <a:xfrm>
            <a:off x="1227563" y="5850235"/>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54503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CB33B-884C-6C64-765A-FC712A4D2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095AC6-338A-2FAA-B090-8E02E223EF15}"/>
              </a:ext>
            </a:extLst>
          </p:cNvPr>
          <p:cNvSpPr>
            <a:spLocks noGrp="1"/>
          </p:cNvSpPr>
          <p:nvPr>
            <p:ph type="title"/>
          </p:nvPr>
        </p:nvSpPr>
        <p:spPr/>
        <p:txBody>
          <a:bodyPr>
            <a:normAutofit/>
          </a:bodyPr>
          <a:lstStyle/>
          <a:p>
            <a:r>
              <a:rPr lang="en-SG" dirty="0"/>
              <a:t>Train set Error Analysis</a:t>
            </a:r>
            <a:br>
              <a:rPr lang="en-SG" dirty="0"/>
            </a:br>
            <a:r>
              <a:rPr lang="en-SG" sz="2400" dirty="0" err="1"/>
              <a:t>Stock_id</a:t>
            </a:r>
            <a:r>
              <a:rPr lang="en-SG" sz="2400" dirty="0"/>
              <a:t>-wise error analysis </a:t>
            </a:r>
          </a:p>
        </p:txBody>
      </p:sp>
      <p:sp>
        <p:nvSpPr>
          <p:cNvPr id="3" name="Content Placeholder 2">
            <a:extLst>
              <a:ext uri="{FF2B5EF4-FFF2-40B4-BE49-F238E27FC236}">
                <a16:creationId xmlns:a16="http://schemas.microsoft.com/office/drawing/2014/main" id="{D264EF98-D18A-49E6-9C4B-80756F58403B}"/>
              </a:ext>
            </a:extLst>
          </p:cNvPr>
          <p:cNvSpPr>
            <a:spLocks noGrp="1"/>
          </p:cNvSpPr>
          <p:nvPr>
            <p:ph idx="1"/>
          </p:nvPr>
        </p:nvSpPr>
        <p:spPr/>
        <p:txBody>
          <a:bodyPr/>
          <a:lstStyle/>
          <a:p>
            <a:r>
              <a:rPr lang="en-SG" sz="1600" u="sng" dirty="0"/>
              <a:t>Stock id 31</a:t>
            </a:r>
          </a:p>
          <a:p>
            <a:r>
              <a:rPr lang="en-US" sz="1600" dirty="0"/>
              <a:t>It is below the average most of the time. </a:t>
            </a:r>
          </a:p>
          <a:p>
            <a:pPr rtl="0" fontAlgn="base">
              <a:buFont typeface="+mj-lt"/>
              <a:buAutoNum type="arabicPeriod"/>
            </a:pPr>
            <a:r>
              <a:rPr lang="en-US" sz="1600" b="0" i="0" u="none" strike="noStrike" dirty="0">
                <a:solidFill>
                  <a:srgbClr val="000000"/>
                </a:solidFill>
                <a:effectLst/>
                <a:latin typeface="Arial" panose="020B0604020202020204" pitchFamily="34" charset="0"/>
              </a:rPr>
              <a:t>Notice GAPS or DISCONTINUITIES in the GROUNDTRUTH Target. I.e. white spaces in the support of the histogram. </a:t>
            </a:r>
            <a:r>
              <a:rPr lang="en-US" sz="1600" b="0" i="0" u="none" strike="noStrike" dirty="0" err="1">
                <a:solidFill>
                  <a:srgbClr val="000000"/>
                </a:solidFill>
                <a:effectLst/>
                <a:latin typeface="Arial" panose="020B0604020202020204" pitchFamily="34" charset="0"/>
              </a:rPr>
              <a:t>Xgboost</a:t>
            </a:r>
            <a:r>
              <a:rPr lang="en-US" sz="1600" b="0" i="0" u="none" strike="noStrike" dirty="0">
                <a:solidFill>
                  <a:srgbClr val="000000"/>
                </a:solidFill>
                <a:effectLst/>
                <a:latin typeface="Arial" panose="020B0604020202020204" pitchFamily="34" charset="0"/>
              </a:rPr>
              <a:t> predictions is unable to make such spread out target predictions as support in predictions do not have much white spaces. </a:t>
            </a:r>
          </a:p>
          <a:p>
            <a:pPr rtl="0" fontAlgn="base">
              <a:buFont typeface="+mj-lt"/>
              <a:buAutoNum type="arabicPeriod"/>
            </a:pPr>
            <a:r>
              <a:rPr lang="en-US" sz="1600" b="0" i="0" u="none" strike="noStrike" dirty="0">
                <a:solidFill>
                  <a:srgbClr val="000000"/>
                </a:solidFill>
                <a:effectLst/>
                <a:latin typeface="Arial" panose="020B0604020202020204" pitchFamily="34" charset="0"/>
              </a:rPr>
              <a:t>The fat right tail in both train and test targets. </a:t>
            </a:r>
          </a:p>
          <a:p>
            <a:pPr rtl="0" fontAlgn="base">
              <a:buFont typeface="+mj-lt"/>
              <a:buAutoNum type="arabicPeriod"/>
            </a:pPr>
            <a:r>
              <a:rPr lang="en-US" sz="1600" b="0" i="0" u="none" strike="noStrike" dirty="0">
                <a:solidFill>
                  <a:srgbClr val="000000"/>
                </a:solidFill>
                <a:effectLst/>
                <a:latin typeface="Arial" panose="020B0604020202020204" pitchFamily="34" charset="0"/>
              </a:rPr>
              <a:t>Stock id 31’s real. Vol. very small in general and values are close to zero</a:t>
            </a:r>
          </a:p>
          <a:p>
            <a:endParaRPr lang="en-US" sz="1600" dirty="0"/>
          </a:p>
          <a:p>
            <a:endParaRPr lang="en-SG" dirty="0"/>
          </a:p>
        </p:txBody>
      </p:sp>
      <p:pic>
        <p:nvPicPr>
          <p:cNvPr id="4098" name="Picture 2">
            <a:extLst>
              <a:ext uri="{FF2B5EF4-FFF2-40B4-BE49-F238E27FC236}">
                <a16:creationId xmlns:a16="http://schemas.microsoft.com/office/drawing/2014/main" id="{919B0F0C-F800-A72E-90A5-29C8FC719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196" y="518145"/>
            <a:ext cx="1558068" cy="15361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97EE6D5-FDD4-FE55-9E98-0A02CB0BE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233" y="2255806"/>
            <a:ext cx="5423770" cy="105156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2645B74-8F99-018C-EAE1-89E2CE2D4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233" y="4019538"/>
            <a:ext cx="5074222" cy="18090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6A0F4E-C4F9-EF9D-E76A-1E9685CE22D0}"/>
              </a:ext>
            </a:extLst>
          </p:cNvPr>
          <p:cNvSpPr txBox="1"/>
          <p:nvPr/>
        </p:nvSpPr>
        <p:spPr>
          <a:xfrm>
            <a:off x="1221890" y="6031210"/>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1824219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7C9F9-28F2-CA8A-4BE8-0DF4B3C57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85C3A-604F-419A-EA3A-D7D8C4A7FBCE}"/>
              </a:ext>
            </a:extLst>
          </p:cNvPr>
          <p:cNvSpPr>
            <a:spLocks noGrp="1"/>
          </p:cNvSpPr>
          <p:nvPr>
            <p:ph type="title"/>
          </p:nvPr>
        </p:nvSpPr>
        <p:spPr/>
        <p:txBody>
          <a:bodyPr>
            <a:normAutofit/>
          </a:bodyPr>
          <a:lstStyle/>
          <a:p>
            <a:r>
              <a:rPr lang="en-SG" dirty="0"/>
              <a:t>Train set Error Analysis</a:t>
            </a:r>
            <a:br>
              <a:rPr lang="en-SG" dirty="0"/>
            </a:br>
            <a:r>
              <a:rPr kumimoji="0" lang="en-SG" sz="2800" b="0" i="0" u="none" strike="noStrike" kern="1200" cap="none" spc="0" normalizeH="0" baseline="0" noProof="0" dirty="0" err="1">
                <a:ln>
                  <a:noFill/>
                </a:ln>
                <a:solidFill>
                  <a:prstClr val="black"/>
                </a:solidFill>
                <a:effectLst/>
                <a:uLnTx/>
                <a:uFillTx/>
                <a:latin typeface="Calibri Light" panose="020F0302020204030204"/>
                <a:ea typeface="+mj-ea"/>
                <a:cs typeface="+mj-cs"/>
              </a:rPr>
              <a:t>Stock_id</a:t>
            </a:r>
            <a:r>
              <a:rPr kumimoji="0" lang="en-SG" sz="2800" b="0" i="0" u="none" strike="noStrike" kern="1200" cap="none" spc="0" normalizeH="0" baseline="0" noProof="0" dirty="0">
                <a:ln>
                  <a:noFill/>
                </a:ln>
                <a:solidFill>
                  <a:prstClr val="black"/>
                </a:solidFill>
                <a:effectLst/>
                <a:uLnTx/>
                <a:uFillTx/>
                <a:latin typeface="Calibri Light" panose="020F0302020204030204"/>
                <a:ea typeface="+mj-ea"/>
                <a:cs typeface="+mj-cs"/>
              </a:rPr>
              <a:t>-wise </a:t>
            </a:r>
            <a:r>
              <a:rPr lang="en-SG" sz="2700" dirty="0"/>
              <a:t>error analysis</a:t>
            </a:r>
          </a:p>
        </p:txBody>
      </p:sp>
      <p:sp>
        <p:nvSpPr>
          <p:cNvPr id="3" name="Content Placeholder 2">
            <a:extLst>
              <a:ext uri="{FF2B5EF4-FFF2-40B4-BE49-F238E27FC236}">
                <a16:creationId xmlns:a16="http://schemas.microsoft.com/office/drawing/2014/main" id="{28A39BCC-8C15-B863-4668-14DC9D55BACD}"/>
              </a:ext>
            </a:extLst>
          </p:cNvPr>
          <p:cNvSpPr>
            <a:spLocks noGrp="1"/>
          </p:cNvSpPr>
          <p:nvPr>
            <p:ph idx="1"/>
          </p:nvPr>
        </p:nvSpPr>
        <p:spPr>
          <a:xfrm>
            <a:off x="838200" y="1825625"/>
            <a:ext cx="5400956" cy="4351338"/>
          </a:xfrm>
        </p:spPr>
        <p:txBody>
          <a:bodyPr>
            <a:normAutofit/>
          </a:bodyPr>
          <a:lstStyle/>
          <a:p>
            <a:r>
              <a:rPr lang="en-SG" sz="1600" u="sng" dirty="0"/>
              <a:t>Stock id 31</a:t>
            </a:r>
          </a:p>
          <a:p>
            <a:r>
              <a:rPr lang="en-US" sz="1200" b="0" i="0" u="none" strike="noStrike" dirty="0" err="1">
                <a:solidFill>
                  <a:srgbClr val="000000"/>
                </a:solidFill>
                <a:effectLst/>
                <a:latin typeface="Arial" panose="020B0604020202020204" pitchFamily="34" charset="0"/>
              </a:rPr>
              <a:t>REsiduals</a:t>
            </a:r>
            <a:r>
              <a:rPr lang="en-US" sz="1200" b="0" i="0" u="none" strike="noStrike" dirty="0">
                <a:solidFill>
                  <a:srgbClr val="000000"/>
                </a:solidFill>
                <a:effectLst/>
                <a:latin typeface="Arial" panose="020B0604020202020204" pitchFamily="34" charset="0"/>
              </a:rPr>
              <a:t> have Right skew and fat tail </a:t>
            </a:r>
          </a:p>
          <a:p>
            <a:r>
              <a:rPr lang="en-US" sz="1200" dirty="0"/>
              <a:t>Residuals are normally distributed. But underprediction is more prevalent. </a:t>
            </a:r>
          </a:p>
          <a:p>
            <a:r>
              <a:rPr lang="en-US" sz="1200" b="0" i="0" u="none" strike="noStrike" dirty="0">
                <a:solidFill>
                  <a:srgbClr val="000000"/>
                </a:solidFill>
                <a:effectLst/>
                <a:latin typeface="Arial" panose="020B0604020202020204" pitchFamily="34" charset="0"/>
              </a:rPr>
              <a:t>As the stock 31 data distribution is not as heavy tailed as other stock’s with high RMSPE. The fraction of times above mean is very low. This requires specific novel feature engineering tailored to stock id 31. </a:t>
            </a:r>
            <a:br>
              <a:rPr lang="en-US" sz="1200" dirty="0"/>
            </a:br>
            <a:endParaRPr lang="en-US" sz="1800" dirty="0">
              <a:latin typeface="Arial" panose="020B0604020202020204" pitchFamily="34" charset="0"/>
              <a:cs typeface="Arial" panose="020B0604020202020204" pitchFamily="34" charset="0"/>
            </a:endParaRPr>
          </a:p>
          <a:p>
            <a:endParaRPr lang="en-SG" dirty="0"/>
          </a:p>
        </p:txBody>
      </p:sp>
      <p:pic>
        <p:nvPicPr>
          <p:cNvPr id="5122" name="Picture 2">
            <a:extLst>
              <a:ext uri="{FF2B5EF4-FFF2-40B4-BE49-F238E27FC236}">
                <a16:creationId xmlns:a16="http://schemas.microsoft.com/office/drawing/2014/main" id="{0FB41B07-1037-DD92-6665-3A37BF352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422" y="5269880"/>
            <a:ext cx="3478837" cy="12229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1C17C3D3-3010-D453-E6C0-39598DC35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292" y="4437998"/>
            <a:ext cx="5400956" cy="18969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3081873-268C-A366-6705-8948C93BF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5594" y="3005258"/>
            <a:ext cx="3579873" cy="12747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1D4BF592-0A33-C920-2E9F-358480C9B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983" y="1339297"/>
            <a:ext cx="3577817" cy="256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3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47D8E-48E2-9B80-7AB7-B68A86327C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1B36E-1377-48DE-E9CC-7B4999DB324C}"/>
              </a:ext>
            </a:extLst>
          </p:cNvPr>
          <p:cNvSpPr>
            <a:spLocks noGrp="1"/>
          </p:cNvSpPr>
          <p:nvPr>
            <p:ph type="title"/>
          </p:nvPr>
        </p:nvSpPr>
        <p:spPr/>
        <p:txBody>
          <a:bodyPr>
            <a:normAutofit/>
          </a:bodyPr>
          <a:lstStyle/>
          <a:p>
            <a:r>
              <a:rPr lang="en-SG" dirty="0"/>
              <a:t>Test set Error Analysis</a:t>
            </a:r>
            <a:br>
              <a:rPr lang="en-SG" dirty="0"/>
            </a:br>
            <a:r>
              <a:rPr kumimoji="0" lang="en-SG" sz="2800" b="0" i="0" u="none" strike="noStrike" kern="1200" cap="none" spc="0" normalizeH="0" baseline="0" noProof="0" dirty="0" err="1">
                <a:ln>
                  <a:noFill/>
                </a:ln>
                <a:solidFill>
                  <a:prstClr val="black"/>
                </a:solidFill>
                <a:effectLst/>
                <a:uLnTx/>
                <a:uFillTx/>
                <a:latin typeface="Calibri Light" panose="020F0302020204030204"/>
                <a:ea typeface="+mj-ea"/>
                <a:cs typeface="+mj-cs"/>
              </a:rPr>
              <a:t>Stock_id</a:t>
            </a:r>
            <a:r>
              <a:rPr kumimoji="0" lang="en-SG" sz="2800" b="0" i="0" u="none" strike="noStrike" kern="1200" cap="none" spc="0" normalizeH="0" baseline="0" noProof="0" dirty="0">
                <a:ln>
                  <a:noFill/>
                </a:ln>
                <a:solidFill>
                  <a:prstClr val="black"/>
                </a:solidFill>
                <a:effectLst/>
                <a:uLnTx/>
                <a:uFillTx/>
                <a:latin typeface="Calibri Light" panose="020F0302020204030204"/>
                <a:ea typeface="+mj-ea"/>
                <a:cs typeface="+mj-cs"/>
              </a:rPr>
              <a:t>-wise </a:t>
            </a:r>
            <a:r>
              <a:rPr lang="en-SG" sz="2700" dirty="0"/>
              <a:t>error analysis</a:t>
            </a:r>
          </a:p>
        </p:txBody>
      </p:sp>
      <p:sp>
        <p:nvSpPr>
          <p:cNvPr id="3" name="Content Placeholder 2">
            <a:extLst>
              <a:ext uri="{FF2B5EF4-FFF2-40B4-BE49-F238E27FC236}">
                <a16:creationId xmlns:a16="http://schemas.microsoft.com/office/drawing/2014/main" id="{DC2019AF-68A2-BB08-0FCF-8FA267AFAC68}"/>
              </a:ext>
            </a:extLst>
          </p:cNvPr>
          <p:cNvSpPr>
            <a:spLocks noGrp="1"/>
          </p:cNvSpPr>
          <p:nvPr>
            <p:ph idx="1"/>
          </p:nvPr>
        </p:nvSpPr>
        <p:spPr>
          <a:xfrm>
            <a:off x="838200" y="1825625"/>
            <a:ext cx="5400956" cy="4351338"/>
          </a:xfrm>
        </p:spPr>
        <p:txBody>
          <a:bodyPr>
            <a:normAutofit/>
          </a:bodyPr>
          <a:lstStyle/>
          <a:p>
            <a:r>
              <a:rPr lang="en-SG" sz="1600" u="sng" dirty="0"/>
              <a:t>Stock id 31</a:t>
            </a:r>
          </a:p>
          <a:p>
            <a:r>
              <a:rPr lang="en-US" sz="1800" b="0" i="0" u="none" strike="noStrike" dirty="0">
                <a:solidFill>
                  <a:srgbClr val="000000"/>
                </a:solidFill>
                <a:effectLst/>
                <a:latin typeface="Arial" panose="020B0604020202020204" pitchFamily="34" charset="0"/>
              </a:rPr>
              <a:t>There is good overlap between trade and test set distributions. </a:t>
            </a:r>
            <a:endParaRPr lang="en-US" sz="1800" dirty="0">
              <a:latin typeface="Arial" panose="020B0604020202020204" pitchFamily="34" charset="0"/>
              <a:cs typeface="Arial" panose="020B0604020202020204" pitchFamily="34" charset="0"/>
            </a:endParaRPr>
          </a:p>
          <a:p>
            <a:endParaRPr lang="en-SG" dirty="0"/>
          </a:p>
        </p:txBody>
      </p:sp>
      <p:pic>
        <p:nvPicPr>
          <p:cNvPr id="7170" name="Picture 2">
            <a:extLst>
              <a:ext uri="{FF2B5EF4-FFF2-40B4-BE49-F238E27FC236}">
                <a16:creationId xmlns:a16="http://schemas.microsoft.com/office/drawing/2014/main" id="{F27518E6-31A3-37F7-3B1C-C31FEAF68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751" y="238920"/>
            <a:ext cx="1606791" cy="158670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A61C8AB1-7B2B-C75D-D568-274F0DF10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5774" y="2249488"/>
            <a:ext cx="7006225" cy="135471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8D18B98F-B27F-4591-9E0A-FB9F4C1D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645" y="3604207"/>
            <a:ext cx="4867864" cy="173392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3D664F25-3ABF-8BFF-FED9-F75DCC0F6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135" y="3362590"/>
            <a:ext cx="3626611" cy="127740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68ED663E-7AB4-29F6-6183-FCF9719719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102" y="4904658"/>
            <a:ext cx="3783644" cy="1328003"/>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4EF3E35F-D1B8-DA38-1CB7-9E0B436C50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0649" y="5446499"/>
            <a:ext cx="3289856" cy="117258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61DBFD5C-0B89-7C89-45C3-C808B10F41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1352" y="4958926"/>
            <a:ext cx="2157412" cy="156210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E6805A84-5CE7-8D66-FC71-1771C8DB84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1466" y="967232"/>
            <a:ext cx="4643285" cy="120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0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F468-F279-F91C-9F6D-7DD07F1988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A0336-5D5B-5243-6B55-B89D5823C5DA}"/>
              </a:ext>
            </a:extLst>
          </p:cNvPr>
          <p:cNvSpPr>
            <a:spLocks noGrp="1"/>
          </p:cNvSpPr>
          <p:nvPr>
            <p:ph type="title"/>
          </p:nvPr>
        </p:nvSpPr>
        <p:spPr/>
        <p:txBody>
          <a:bodyPr>
            <a:normAutofit/>
          </a:bodyPr>
          <a:lstStyle/>
          <a:p>
            <a:r>
              <a:rPr lang="en-SG" dirty="0"/>
              <a:t>Train set Error Analysis</a:t>
            </a:r>
            <a:br>
              <a:rPr lang="en-SG" dirty="0"/>
            </a:br>
            <a:r>
              <a:rPr lang="en-SG" sz="2400" dirty="0" err="1"/>
              <a:t>Stock_id</a:t>
            </a:r>
            <a:r>
              <a:rPr lang="en-SG" sz="2400" dirty="0"/>
              <a:t>-wise error analysis </a:t>
            </a:r>
          </a:p>
        </p:txBody>
      </p:sp>
      <p:sp>
        <p:nvSpPr>
          <p:cNvPr id="3" name="Content Placeholder 2">
            <a:extLst>
              <a:ext uri="{FF2B5EF4-FFF2-40B4-BE49-F238E27FC236}">
                <a16:creationId xmlns:a16="http://schemas.microsoft.com/office/drawing/2014/main" id="{093D09A3-101B-2B9E-69FA-A4501C2391C6}"/>
              </a:ext>
            </a:extLst>
          </p:cNvPr>
          <p:cNvSpPr>
            <a:spLocks noGrp="1"/>
          </p:cNvSpPr>
          <p:nvPr>
            <p:ph idx="1"/>
          </p:nvPr>
        </p:nvSpPr>
        <p:spPr>
          <a:xfrm>
            <a:off x="838200" y="1825625"/>
            <a:ext cx="5950907" cy="4838222"/>
          </a:xfrm>
        </p:spPr>
        <p:txBody>
          <a:bodyPr>
            <a:normAutofit fontScale="92500" lnSpcReduction="20000"/>
          </a:bodyPr>
          <a:lstStyle/>
          <a:p>
            <a:r>
              <a:rPr lang="en-SG" dirty="0"/>
              <a:t>Characteristics of remaining high RMSPE stocks.</a:t>
            </a:r>
          </a:p>
          <a:p>
            <a:r>
              <a:rPr lang="en-SG" dirty="0"/>
              <a:t>Stock ids: 37,</a:t>
            </a:r>
            <a:r>
              <a:rPr lang="en-SG" sz="1800" b="0" i="0" u="none" strike="noStrike" dirty="0">
                <a:solidFill>
                  <a:srgbClr val="000000"/>
                </a:solidFill>
                <a:effectLst/>
                <a:latin typeface="Arial" panose="020B0604020202020204" pitchFamily="34" charset="0"/>
              </a:rPr>
              <a:t> 18,33 112, 88, 27,9 :</a:t>
            </a:r>
          </a:p>
          <a:p>
            <a:pPr lvl="1"/>
            <a:r>
              <a:rPr lang="en-US" sz="2400" b="0" i="0" u="none" strike="noStrike" dirty="0">
                <a:solidFill>
                  <a:srgbClr val="000000"/>
                </a:solidFill>
                <a:effectLst/>
                <a:latin typeface="Arial" panose="020B0604020202020204" pitchFamily="34" charset="0"/>
              </a:rPr>
              <a:t>Most of the time above average</a:t>
            </a:r>
            <a:endParaRPr lang="en-SG" sz="2400" b="0" i="0" u="none" strike="noStrike" dirty="0">
              <a:solidFill>
                <a:srgbClr val="000000"/>
              </a:solidFill>
              <a:effectLst/>
              <a:latin typeface="Arial" panose="020B0604020202020204" pitchFamily="34" charset="0"/>
            </a:endParaRPr>
          </a:p>
          <a:p>
            <a:pPr lvl="1"/>
            <a:r>
              <a:rPr lang="en-US" sz="2400" b="0" i="0" u="none" strike="noStrike" dirty="0">
                <a:solidFill>
                  <a:srgbClr val="000000"/>
                </a:solidFill>
                <a:effectLst/>
                <a:latin typeface="Arial" panose="020B0604020202020204" pitchFamily="34" charset="0"/>
              </a:rPr>
              <a:t>Most of the real. Vol. values are above </a:t>
            </a:r>
            <a:r>
              <a:rPr lang="en-US" sz="2400" b="0" i="0" u="none" strike="noStrike" dirty="0" err="1">
                <a:solidFill>
                  <a:srgbClr val="000000"/>
                </a:solidFill>
                <a:effectLst/>
                <a:latin typeface="Arial" panose="020B0604020202020204" pitchFamily="34" charset="0"/>
              </a:rPr>
              <a:t>averagel</a:t>
            </a:r>
            <a:r>
              <a:rPr lang="en-US" sz="2400" b="0" i="0" u="none" strike="noStrike" dirty="0">
                <a:solidFill>
                  <a:srgbClr val="000000"/>
                </a:solidFill>
                <a:effectLst/>
                <a:latin typeface="Arial" panose="020B0604020202020204" pitchFamily="34" charset="0"/>
              </a:rPr>
              <a:t> in general so features that capture the tail </a:t>
            </a:r>
            <a:r>
              <a:rPr lang="en-US" sz="2400" b="0" i="0" u="none" strike="noStrike" dirty="0" err="1">
                <a:solidFill>
                  <a:srgbClr val="000000"/>
                </a:solidFill>
                <a:effectLst/>
                <a:latin typeface="Arial" panose="020B0604020202020204" pitchFamily="34" charset="0"/>
              </a:rPr>
              <a:t>behaviour</a:t>
            </a:r>
            <a:r>
              <a:rPr lang="en-US" sz="2400" b="0" i="0" u="none" strike="noStrike" dirty="0">
                <a:solidFill>
                  <a:srgbClr val="000000"/>
                </a:solidFill>
                <a:effectLst/>
                <a:latin typeface="Arial" panose="020B0604020202020204" pitchFamily="34" charset="0"/>
              </a:rPr>
              <a:t> are important. </a:t>
            </a:r>
          </a:p>
          <a:p>
            <a:r>
              <a:rPr lang="en-SG" dirty="0">
                <a:solidFill>
                  <a:srgbClr val="000000"/>
                </a:solidFill>
                <a:latin typeface="Arial" panose="020B0604020202020204" pitchFamily="34" charset="0"/>
              </a:rPr>
              <a:t>Stock id: 110</a:t>
            </a:r>
          </a:p>
          <a:p>
            <a:pPr lvl="1"/>
            <a:r>
              <a:rPr lang="en-SG" dirty="0">
                <a:solidFill>
                  <a:srgbClr val="000000"/>
                </a:solidFill>
                <a:latin typeface="Arial" panose="020B0604020202020204" pitchFamily="34" charset="0"/>
              </a:rPr>
              <a:t>Around average</a:t>
            </a:r>
          </a:p>
          <a:p>
            <a:r>
              <a:rPr lang="en-SG" dirty="0"/>
              <a:t>Stock id: 60</a:t>
            </a:r>
          </a:p>
          <a:p>
            <a:pPr lvl="1"/>
            <a:r>
              <a:rPr lang="en-US" dirty="0"/>
              <a:t>Most of the time it is below the mean. Real. </a:t>
            </a:r>
            <a:r>
              <a:rPr lang="en-US" dirty="0" err="1"/>
              <a:t>vol.values</a:t>
            </a:r>
            <a:r>
              <a:rPr lang="en-US" dirty="0"/>
              <a:t> are quite small and closer to zero. This stock’s </a:t>
            </a:r>
            <a:r>
              <a:rPr lang="en-US" dirty="0" err="1"/>
              <a:t>behaviour</a:t>
            </a:r>
            <a:r>
              <a:rPr lang="en-US" dirty="0"/>
              <a:t> (fraction of times &lt; mean) is similar to stock id 31, I.e. the largest RMSPE stock.</a:t>
            </a:r>
          </a:p>
          <a:p>
            <a:pPr lvl="1"/>
            <a:endParaRPr lang="en-US" dirty="0"/>
          </a:p>
          <a:p>
            <a:pPr lvl="1"/>
            <a:endParaRPr lang="en-SG" dirty="0"/>
          </a:p>
        </p:txBody>
      </p:sp>
      <p:pic>
        <p:nvPicPr>
          <p:cNvPr id="8194" name="Picture 2">
            <a:extLst>
              <a:ext uri="{FF2B5EF4-FFF2-40B4-BE49-F238E27FC236}">
                <a16:creationId xmlns:a16="http://schemas.microsoft.com/office/drawing/2014/main" id="{50A626F1-9661-9C3A-5562-69C06F949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517" y="5115898"/>
            <a:ext cx="4569521" cy="88706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0098915-F478-EB5C-C735-9859D9DAF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187" y="1327946"/>
            <a:ext cx="3724405" cy="72548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01F628F-61F9-380F-11D4-4A865F660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204" y="3090618"/>
            <a:ext cx="4964483" cy="962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91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4BD2C-109B-7441-8FE8-9D4B4C6670AC}"/>
              </a:ext>
            </a:extLst>
          </p:cNvPr>
          <p:cNvSpPr>
            <a:spLocks noGrp="1"/>
          </p:cNvSpPr>
          <p:nvPr>
            <p:ph type="title"/>
          </p:nvPr>
        </p:nvSpPr>
        <p:spPr/>
        <p:txBody>
          <a:bodyPr/>
          <a:lstStyle/>
          <a:p>
            <a:r>
              <a:rPr lang="en-SG" dirty="0"/>
              <a:t>Feature Engineering (RAW Features)</a:t>
            </a:r>
          </a:p>
        </p:txBody>
      </p:sp>
      <p:sp>
        <p:nvSpPr>
          <p:cNvPr id="3" name="Content Placeholder 2">
            <a:extLst>
              <a:ext uri="{FF2B5EF4-FFF2-40B4-BE49-F238E27FC236}">
                <a16:creationId xmlns:a16="http://schemas.microsoft.com/office/drawing/2014/main" id="{A553FE21-A4AE-4B0E-81EC-92B991A3C9DD}"/>
              </a:ext>
            </a:extLst>
          </p:cNvPr>
          <p:cNvSpPr>
            <a:spLocks noGrp="1"/>
          </p:cNvSpPr>
          <p:nvPr>
            <p:ph idx="1"/>
          </p:nvPr>
        </p:nvSpPr>
        <p:spPr/>
        <p:txBody>
          <a:bodyPr/>
          <a:lstStyle/>
          <a:p>
            <a:endParaRPr lang="en-SG" dirty="0"/>
          </a:p>
        </p:txBody>
      </p:sp>
    </p:spTree>
    <p:extLst>
      <p:ext uri="{BB962C8B-B14F-4D97-AF65-F5344CB8AC3E}">
        <p14:creationId xmlns:p14="http://schemas.microsoft.com/office/powerpoint/2010/main" val="2762025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EFAAF-0D24-C966-B4D9-A58B70609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DEA1F-F64C-0EA5-81E6-D2DC1701FC93}"/>
              </a:ext>
            </a:extLst>
          </p:cNvPr>
          <p:cNvSpPr>
            <a:spLocks noGrp="1"/>
          </p:cNvSpPr>
          <p:nvPr>
            <p:ph type="title"/>
          </p:nvPr>
        </p:nvSpPr>
        <p:spPr/>
        <p:txBody>
          <a:bodyPr>
            <a:normAutofit/>
          </a:bodyPr>
          <a:lstStyle/>
          <a:p>
            <a:r>
              <a:rPr lang="en-SG" dirty="0"/>
              <a:t>Train set Error Analysis</a:t>
            </a:r>
            <a:br>
              <a:rPr lang="en-SG" dirty="0"/>
            </a:br>
            <a:r>
              <a:rPr lang="en-SG" sz="2400" dirty="0" err="1"/>
              <a:t>Time_id</a:t>
            </a:r>
            <a:r>
              <a:rPr lang="en-SG" sz="2400" dirty="0"/>
              <a:t>-wise error analysis </a:t>
            </a:r>
          </a:p>
        </p:txBody>
      </p:sp>
      <p:sp>
        <p:nvSpPr>
          <p:cNvPr id="3" name="Content Placeholder 2">
            <a:extLst>
              <a:ext uri="{FF2B5EF4-FFF2-40B4-BE49-F238E27FC236}">
                <a16:creationId xmlns:a16="http://schemas.microsoft.com/office/drawing/2014/main" id="{01C7A572-6F25-6A06-B6C9-3F6538549015}"/>
              </a:ext>
            </a:extLst>
          </p:cNvPr>
          <p:cNvSpPr>
            <a:spLocks noGrp="1"/>
          </p:cNvSpPr>
          <p:nvPr>
            <p:ph idx="1"/>
          </p:nvPr>
        </p:nvSpPr>
        <p:spPr>
          <a:xfrm>
            <a:off x="838200" y="1825625"/>
            <a:ext cx="6140116" cy="4351338"/>
          </a:xfrm>
        </p:spPr>
        <p:txBody>
          <a:bodyPr>
            <a:normAutofit fontScale="92500" lnSpcReduction="10000"/>
          </a:bodyPr>
          <a:lstStyle/>
          <a:p>
            <a:endParaRPr lang="en-US" sz="1600" dirty="0"/>
          </a:p>
          <a:p>
            <a:r>
              <a:rPr lang="en-SG" dirty="0"/>
              <a:t>Reducing the first 10 time ids with high RMSPE </a:t>
            </a:r>
          </a:p>
          <a:p>
            <a:pPr rtl="0"/>
            <a:r>
              <a:rPr lang="en-US" sz="1800" b="0" i="0" u="none" strike="noStrike" dirty="0">
                <a:solidFill>
                  <a:srgbClr val="000000"/>
                </a:solidFill>
                <a:effectLst/>
                <a:latin typeface="Arial" panose="020B0604020202020204" pitchFamily="34" charset="0"/>
              </a:rPr>
              <a:t>Time ids where average real. Vol.  (over all stocks) is relatively larger are 27174, 8534, 2479 (2nd, 3rd and 4th largest avg. real. vol.) that still have large RMSPE. Time ids with small average real. Vol. (over all stocks) tend to have the largest RMSPE in general. All other large RMSPE Time ids have smaller avg. real. Vol. There are also two time ids where average vol. Is high and there are large RMSPE. </a:t>
            </a:r>
            <a:endParaRPr lang="en-US" b="0" dirty="0">
              <a:effectLst/>
            </a:endParaRPr>
          </a:p>
          <a:p>
            <a:pPr rtl="0"/>
            <a:br>
              <a:rPr lang="en-US" b="0" dirty="0">
                <a:effectLst/>
              </a:rPr>
            </a:br>
            <a:r>
              <a:rPr lang="en-US" sz="1800" b="0" i="0" u="none" strike="noStrike" dirty="0">
                <a:solidFill>
                  <a:srgbClr val="000000"/>
                </a:solidFill>
                <a:effectLst/>
                <a:latin typeface="Arial" panose="020B0604020202020204" pitchFamily="34" charset="0"/>
              </a:rPr>
              <a:t>Conversely, time ids with larger real. Vol. tend to have lower RMSPE. </a:t>
            </a:r>
            <a:endParaRPr lang="en-US" b="0" dirty="0">
              <a:effectLst/>
            </a:endParaRPr>
          </a:p>
          <a:p>
            <a:r>
              <a:rPr lang="en-US" sz="1800" b="1" i="0" u="none" strike="noStrike" dirty="0">
                <a:solidFill>
                  <a:srgbClr val="000000"/>
                </a:solidFill>
                <a:effectLst/>
                <a:latin typeface="Arial" panose="020B0604020202020204" pitchFamily="34" charset="0"/>
              </a:rPr>
              <a:t>Improvement suggestion:</a:t>
            </a:r>
            <a:r>
              <a:rPr lang="en-US" sz="1800" b="0" i="0" u="none" strike="noStrike" dirty="0">
                <a:solidFill>
                  <a:srgbClr val="000000"/>
                </a:solidFill>
                <a:effectLst/>
                <a:latin typeface="Arial" panose="020B0604020202020204" pitchFamily="34" charset="0"/>
              </a:rPr>
              <a:t> We could apply larger learning weights to this time id alone. </a:t>
            </a:r>
            <a:br>
              <a:rPr lang="en-US" dirty="0"/>
            </a:br>
            <a:endParaRPr lang="en-SG" dirty="0"/>
          </a:p>
        </p:txBody>
      </p:sp>
      <p:pic>
        <p:nvPicPr>
          <p:cNvPr id="1030" name="Picture 6">
            <a:extLst>
              <a:ext uri="{FF2B5EF4-FFF2-40B4-BE49-F238E27FC236}">
                <a16:creationId xmlns:a16="http://schemas.microsoft.com/office/drawing/2014/main" id="{AE6B391D-2F35-B8B1-0D0D-F4506B7FE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066" y="2771436"/>
            <a:ext cx="6756934" cy="18871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C570EA1-5F81-2A9F-F776-7E72B7B50F5C}"/>
              </a:ext>
            </a:extLst>
          </p:cNvPr>
          <p:cNvPicPr>
            <a:picLocks noChangeAspect="1"/>
          </p:cNvPicPr>
          <p:nvPr/>
        </p:nvPicPr>
        <p:blipFill>
          <a:blip r:embed="rId3"/>
          <a:stretch>
            <a:fillRect/>
          </a:stretch>
        </p:blipFill>
        <p:spPr>
          <a:xfrm>
            <a:off x="5435066" y="4793563"/>
            <a:ext cx="6455344" cy="1246139"/>
          </a:xfrm>
          <a:prstGeom prst="rect">
            <a:avLst/>
          </a:prstGeom>
        </p:spPr>
      </p:pic>
      <p:sp>
        <p:nvSpPr>
          <p:cNvPr id="4" name="TextBox 3">
            <a:extLst>
              <a:ext uri="{FF2B5EF4-FFF2-40B4-BE49-F238E27FC236}">
                <a16:creationId xmlns:a16="http://schemas.microsoft.com/office/drawing/2014/main" id="{126CFE77-1FA4-8F87-0A62-76FFA2A2851D}"/>
              </a:ext>
            </a:extLst>
          </p:cNvPr>
          <p:cNvSpPr txBox="1"/>
          <p:nvPr/>
        </p:nvSpPr>
        <p:spPr>
          <a:xfrm>
            <a:off x="937631" y="6199444"/>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2356865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5BDA5-3B59-620B-584E-EBE63B5D2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650D6-1991-153C-CF24-2EBF0E3810E3}"/>
              </a:ext>
            </a:extLst>
          </p:cNvPr>
          <p:cNvSpPr>
            <a:spLocks noGrp="1"/>
          </p:cNvSpPr>
          <p:nvPr>
            <p:ph type="title"/>
          </p:nvPr>
        </p:nvSpPr>
        <p:spPr/>
        <p:txBody>
          <a:bodyPr>
            <a:normAutofit/>
          </a:bodyPr>
          <a:lstStyle/>
          <a:p>
            <a:r>
              <a:rPr lang="en-SG" dirty="0"/>
              <a:t>Train set Error Analysis</a:t>
            </a:r>
            <a:br>
              <a:rPr lang="en-SG" dirty="0"/>
            </a:br>
            <a:r>
              <a:rPr lang="en-SG" sz="2400" dirty="0" err="1"/>
              <a:t>Time_id</a:t>
            </a:r>
            <a:r>
              <a:rPr lang="en-SG" sz="2400" dirty="0"/>
              <a:t>-wise error analysis </a:t>
            </a:r>
          </a:p>
        </p:txBody>
      </p:sp>
      <p:sp>
        <p:nvSpPr>
          <p:cNvPr id="3" name="Content Placeholder 2">
            <a:extLst>
              <a:ext uri="{FF2B5EF4-FFF2-40B4-BE49-F238E27FC236}">
                <a16:creationId xmlns:a16="http://schemas.microsoft.com/office/drawing/2014/main" id="{A48B4EC3-17CC-4272-E907-7C27F8DBBC72}"/>
              </a:ext>
            </a:extLst>
          </p:cNvPr>
          <p:cNvSpPr>
            <a:spLocks noGrp="1"/>
          </p:cNvSpPr>
          <p:nvPr>
            <p:ph idx="1"/>
          </p:nvPr>
        </p:nvSpPr>
        <p:spPr>
          <a:xfrm>
            <a:off x="838200" y="1825625"/>
            <a:ext cx="5148714" cy="4351338"/>
          </a:xfrm>
        </p:spPr>
        <p:txBody>
          <a:bodyPr>
            <a:normAutofit lnSpcReduction="10000"/>
          </a:bodyPr>
          <a:lstStyle/>
          <a:p>
            <a:r>
              <a:rPr lang="en-US" sz="1800" b="0" i="0" u="none" strike="noStrike" dirty="0">
                <a:solidFill>
                  <a:srgbClr val="000000"/>
                </a:solidFill>
                <a:effectLst/>
                <a:latin typeface="Arial" panose="020B0604020202020204" pitchFamily="34" charset="0"/>
              </a:rPr>
              <a:t>In the graphs below, RMSPE is high wherever the </a:t>
            </a:r>
            <a:r>
              <a:rPr lang="en-US" sz="1800" b="0" i="0" u="none" strike="noStrike" dirty="0" err="1">
                <a:solidFill>
                  <a:srgbClr val="000000"/>
                </a:solidFill>
                <a:effectLst/>
                <a:latin typeface="Arial" panose="020B0604020202020204" pitchFamily="34" charset="0"/>
              </a:rPr>
              <a:t>groundtruth</a:t>
            </a:r>
            <a:r>
              <a:rPr lang="en-US" sz="1800" b="0" i="0" u="none" strike="noStrike" dirty="0">
                <a:solidFill>
                  <a:srgbClr val="000000"/>
                </a:solidFill>
                <a:effectLst/>
                <a:latin typeface="Arial" panose="020B0604020202020204" pitchFamily="34" charset="0"/>
              </a:rPr>
              <a:t> is a small value and NOT necessarily when deviations between actual and prediction are big. </a:t>
            </a:r>
          </a:p>
          <a:p>
            <a:pPr rtl="0"/>
            <a:r>
              <a:rPr lang="en-US" sz="1800" b="0" i="0" u="none" strike="noStrike" dirty="0">
                <a:solidFill>
                  <a:srgbClr val="000000"/>
                </a:solidFill>
                <a:effectLst/>
                <a:latin typeface="Arial" panose="020B0604020202020204" pitchFamily="34" charset="0"/>
              </a:rPr>
              <a:t>All real. Vol. points are within the 25th percentile to 75th percentile of the data (middle 50%). These are not outliers. Stock id 31 is the leading contributor of RMSPE. It has an abnormally low Real. vol. Compared to other stocks. Stock id 55 &amp; 62 also have large deviations.</a:t>
            </a:r>
          </a:p>
          <a:p>
            <a:pPr rtl="0"/>
            <a:r>
              <a:rPr lang="en-US" sz="1800" dirty="0">
                <a:solidFill>
                  <a:srgbClr val="000000"/>
                </a:solidFill>
                <a:latin typeface="Arial" panose="020B0604020202020204" pitchFamily="34" charset="0"/>
              </a:rPr>
              <a:t>The boxplots in the background help to indicate generally where in the distribution the error happens. </a:t>
            </a:r>
            <a:endParaRPr lang="en-US" b="0" dirty="0">
              <a:effectLst/>
            </a:endParaRPr>
          </a:p>
          <a:p>
            <a:br>
              <a:rPr lang="en-US" dirty="0"/>
            </a:br>
            <a:endParaRPr lang="en-SG" dirty="0"/>
          </a:p>
        </p:txBody>
      </p:sp>
      <p:pic>
        <p:nvPicPr>
          <p:cNvPr id="2050" name="Picture 2">
            <a:extLst>
              <a:ext uri="{FF2B5EF4-FFF2-40B4-BE49-F238E27FC236}">
                <a16:creationId xmlns:a16="http://schemas.microsoft.com/office/drawing/2014/main" id="{DFBC60B4-E291-91C7-03C8-878840BE2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681" y="7417"/>
            <a:ext cx="5348437" cy="14520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2354D7E-2569-2243-246E-E7B260E09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056" y="1372783"/>
            <a:ext cx="5435062" cy="14755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DE07316-97BC-B4B8-5BF7-BF0CECED5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1886" y="2824800"/>
            <a:ext cx="5627570" cy="15277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69DE1B8-4D03-1D10-F338-57824F8D54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9977" y="4278825"/>
            <a:ext cx="5209141" cy="14142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D1395A-6D27-27D3-C88F-5AFDF0CE28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6898" y="5136202"/>
            <a:ext cx="4285786" cy="116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65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EF153-0F0E-1AFE-AA32-B91CB2AEC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707A9-082C-5355-B953-14A7B21FA51B}"/>
              </a:ext>
            </a:extLst>
          </p:cNvPr>
          <p:cNvSpPr>
            <a:spLocks noGrp="1"/>
          </p:cNvSpPr>
          <p:nvPr>
            <p:ph type="title"/>
          </p:nvPr>
        </p:nvSpPr>
        <p:spPr/>
        <p:txBody>
          <a:bodyPr>
            <a:normAutofit/>
          </a:bodyPr>
          <a:lstStyle/>
          <a:p>
            <a:r>
              <a:rPr lang="en-SG" dirty="0"/>
              <a:t>Train set Error Analysis</a:t>
            </a:r>
            <a:br>
              <a:rPr lang="en-SG" dirty="0"/>
            </a:br>
            <a:r>
              <a:rPr lang="en-SG" sz="2400" dirty="0" err="1"/>
              <a:t>Time_id</a:t>
            </a:r>
            <a:r>
              <a:rPr lang="en-SG" sz="2400" dirty="0"/>
              <a:t>-wise error analysis </a:t>
            </a:r>
          </a:p>
        </p:txBody>
      </p:sp>
      <p:sp>
        <p:nvSpPr>
          <p:cNvPr id="3" name="Content Placeholder 2">
            <a:extLst>
              <a:ext uri="{FF2B5EF4-FFF2-40B4-BE49-F238E27FC236}">
                <a16:creationId xmlns:a16="http://schemas.microsoft.com/office/drawing/2014/main" id="{8E5F5F93-BC83-2904-8702-7D16F3FFDC74}"/>
              </a:ext>
            </a:extLst>
          </p:cNvPr>
          <p:cNvSpPr>
            <a:spLocks noGrp="1"/>
          </p:cNvSpPr>
          <p:nvPr>
            <p:ph idx="1"/>
          </p:nvPr>
        </p:nvSpPr>
        <p:spPr>
          <a:xfrm>
            <a:off x="838200" y="1825625"/>
            <a:ext cx="5148714" cy="4351338"/>
          </a:xfrm>
        </p:spPr>
        <p:txBody>
          <a:bodyPr>
            <a:normAutofit/>
          </a:bodyPr>
          <a:lstStyle/>
          <a:p>
            <a:r>
              <a:rPr lang="en-US" sz="1800" b="0" i="0" u="none" strike="noStrike" dirty="0">
                <a:solidFill>
                  <a:srgbClr val="000000"/>
                </a:solidFill>
                <a:effectLst/>
                <a:latin typeface="Arial" panose="020B0604020202020204" pitchFamily="34" charset="0"/>
              </a:rPr>
              <a:t>All real. Vol. points are within the 25th percentile to 75th percentile of the data (middle 50%). These are not outliers. Stock id 31 is the leading contributor of RMSPE. It has an abnormally low Real. vol. Compared to other stocks. Stock id 55 &amp; 62 also have large deviations.</a:t>
            </a:r>
          </a:p>
          <a:p>
            <a:r>
              <a:rPr lang="en-US" sz="1800" b="0" i="0" u="none" strike="noStrike" dirty="0">
                <a:solidFill>
                  <a:srgbClr val="000000"/>
                </a:solidFill>
                <a:effectLst/>
                <a:latin typeface="Arial" panose="020B0604020202020204" pitchFamily="34" charset="0"/>
              </a:rPr>
              <a:t>Predictions tend to be neither over nor under predictions. Real. vol. Values are very small, often below the 25th percentile value.  But Stock id. 31 has abnormally low real. Vol. value. Stock id 18 has large deviation.</a:t>
            </a:r>
            <a:endParaRPr lang="en-SG" dirty="0"/>
          </a:p>
        </p:txBody>
      </p:sp>
      <p:pic>
        <p:nvPicPr>
          <p:cNvPr id="5124" name="Picture 4">
            <a:extLst>
              <a:ext uri="{FF2B5EF4-FFF2-40B4-BE49-F238E27FC236}">
                <a16:creationId xmlns:a16="http://schemas.microsoft.com/office/drawing/2014/main" id="{C3E239C1-E335-01C2-5A04-F8CC7AA00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299" y="0"/>
            <a:ext cx="5177139" cy="140551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522A571-F2DA-2F53-7FBB-B906CF66F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104" y="1330825"/>
            <a:ext cx="5300312" cy="14389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66B8D20A-93E8-1CC3-481D-003A0C195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0909" y="2698612"/>
            <a:ext cx="5380701" cy="14607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D4E8BF3-8D05-7115-6BC1-99DD2B376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7940" y="4137564"/>
            <a:ext cx="4491789" cy="121945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1FB5D3AA-47C9-EBC4-A5F7-56E9CAA944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1104" y="5357014"/>
            <a:ext cx="5204060" cy="141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273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1A066-C974-48D4-0152-A7BA14822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DC9DF-C578-DA17-EB05-E043C52E0EB2}"/>
              </a:ext>
            </a:extLst>
          </p:cNvPr>
          <p:cNvSpPr>
            <a:spLocks noGrp="1"/>
          </p:cNvSpPr>
          <p:nvPr>
            <p:ph type="title"/>
          </p:nvPr>
        </p:nvSpPr>
        <p:spPr/>
        <p:txBody>
          <a:bodyPr>
            <a:normAutofit/>
          </a:bodyPr>
          <a:lstStyle/>
          <a:p>
            <a:r>
              <a:rPr lang="en-SG" dirty="0"/>
              <a:t>Test set Error Analysis</a:t>
            </a:r>
            <a:br>
              <a:rPr lang="en-SG" dirty="0"/>
            </a:br>
            <a:r>
              <a:rPr lang="en-SG" sz="2400" dirty="0" err="1"/>
              <a:t>Time_id</a:t>
            </a:r>
            <a:r>
              <a:rPr lang="en-SG" sz="2400" dirty="0"/>
              <a:t>-wise error analysis </a:t>
            </a:r>
          </a:p>
        </p:txBody>
      </p:sp>
      <p:sp>
        <p:nvSpPr>
          <p:cNvPr id="3" name="Content Placeholder 2">
            <a:extLst>
              <a:ext uri="{FF2B5EF4-FFF2-40B4-BE49-F238E27FC236}">
                <a16:creationId xmlns:a16="http://schemas.microsoft.com/office/drawing/2014/main" id="{A7F0D7CF-B725-EB89-6D1A-48D2FA519FE0}"/>
              </a:ext>
            </a:extLst>
          </p:cNvPr>
          <p:cNvSpPr>
            <a:spLocks noGrp="1"/>
          </p:cNvSpPr>
          <p:nvPr>
            <p:ph idx="1"/>
          </p:nvPr>
        </p:nvSpPr>
        <p:spPr>
          <a:xfrm>
            <a:off x="838200" y="1825625"/>
            <a:ext cx="5148714" cy="4351338"/>
          </a:xfrm>
        </p:spPr>
        <p:txBody>
          <a:bodyPr>
            <a:normAutofit/>
          </a:bodyPr>
          <a:lstStyle/>
          <a:p>
            <a:endParaRPr lang="en-SG" dirty="0"/>
          </a:p>
        </p:txBody>
      </p:sp>
      <p:pic>
        <p:nvPicPr>
          <p:cNvPr id="6146" name="Picture 2">
            <a:extLst>
              <a:ext uri="{FF2B5EF4-FFF2-40B4-BE49-F238E27FC236}">
                <a16:creationId xmlns:a16="http://schemas.microsoft.com/office/drawing/2014/main" id="{AFCFD6B5-EB1A-C9E0-7B01-F58F31131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8235" y="44768"/>
            <a:ext cx="3597511" cy="9766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47B65CB-A2F5-94B4-0829-250BC2C6B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8235" y="1467990"/>
            <a:ext cx="3597512" cy="97666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D681E8F9-3C11-A7C3-241F-B3F36A4ED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0818" y="2881591"/>
            <a:ext cx="3490760" cy="94768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6EA7079D-6B5F-9257-DC46-2B58D001F0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3672" y="3973601"/>
            <a:ext cx="3490761" cy="94768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6D69772F-390C-C561-AC64-0777BB6732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3672" y="5201415"/>
            <a:ext cx="3593386" cy="975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DBE91F-9C74-FBB4-9165-B02796CF69EF}"/>
              </a:ext>
            </a:extLst>
          </p:cNvPr>
          <p:cNvSpPr txBox="1"/>
          <p:nvPr/>
        </p:nvSpPr>
        <p:spPr>
          <a:xfrm>
            <a:off x="748060" y="5821765"/>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3327648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A1F91-7C13-A2FE-44FD-63D7F6AC4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5CE34-AB92-5641-90B2-31644E827FAC}"/>
              </a:ext>
            </a:extLst>
          </p:cNvPr>
          <p:cNvSpPr>
            <a:spLocks noGrp="1"/>
          </p:cNvSpPr>
          <p:nvPr>
            <p:ph type="title"/>
          </p:nvPr>
        </p:nvSpPr>
        <p:spPr/>
        <p:txBody>
          <a:bodyPr>
            <a:normAutofit/>
          </a:bodyPr>
          <a:lstStyle/>
          <a:p>
            <a:r>
              <a:rPr lang="en-SG" dirty="0"/>
              <a:t>Test set Error Analysis</a:t>
            </a:r>
            <a:br>
              <a:rPr lang="en-SG" dirty="0"/>
            </a:br>
            <a:r>
              <a:rPr lang="en-SG" sz="2400" dirty="0" err="1"/>
              <a:t>Time_id</a:t>
            </a:r>
            <a:r>
              <a:rPr lang="en-SG" sz="2400" dirty="0"/>
              <a:t>-wise error analysis </a:t>
            </a:r>
          </a:p>
        </p:txBody>
      </p:sp>
      <p:sp>
        <p:nvSpPr>
          <p:cNvPr id="3" name="Content Placeholder 2">
            <a:extLst>
              <a:ext uri="{FF2B5EF4-FFF2-40B4-BE49-F238E27FC236}">
                <a16:creationId xmlns:a16="http://schemas.microsoft.com/office/drawing/2014/main" id="{2DA3E10F-96DA-2BB6-444D-72CC3C08204A}"/>
              </a:ext>
            </a:extLst>
          </p:cNvPr>
          <p:cNvSpPr>
            <a:spLocks noGrp="1"/>
          </p:cNvSpPr>
          <p:nvPr>
            <p:ph idx="1"/>
          </p:nvPr>
        </p:nvSpPr>
        <p:spPr>
          <a:xfrm>
            <a:off x="838200" y="1825625"/>
            <a:ext cx="5148714" cy="4351338"/>
          </a:xfrm>
        </p:spPr>
        <p:txBody>
          <a:bodyPr>
            <a:normAutofit/>
          </a:bodyPr>
          <a:lstStyle/>
          <a:p>
            <a:endParaRPr lang="en-SG" dirty="0"/>
          </a:p>
        </p:txBody>
      </p:sp>
      <p:pic>
        <p:nvPicPr>
          <p:cNvPr id="8194" name="Picture 2">
            <a:extLst>
              <a:ext uri="{FF2B5EF4-FFF2-40B4-BE49-F238E27FC236}">
                <a16:creationId xmlns:a16="http://schemas.microsoft.com/office/drawing/2014/main" id="{4CBBDB19-CC11-1E10-C2F8-654BE153A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488" y="-986"/>
            <a:ext cx="4636511" cy="12587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7B4D884-08D7-9EDD-56E8-E47A09245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489" y="1253475"/>
            <a:ext cx="4636510" cy="125874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A5AE1EA-3C5F-01D9-B982-7A9D95DCA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3583" y="2456633"/>
            <a:ext cx="4578416" cy="124296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2CD2DE41-376C-A73F-D5A2-391FF90205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4534" y="3766676"/>
            <a:ext cx="4578417" cy="124296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7C9F9F9-30CA-2699-8A0C-986D283D0D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3034" y="5105062"/>
            <a:ext cx="4501415" cy="122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567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80761-63B9-15E7-42FD-9E7A2F40A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EED4A-5F12-685D-1F79-908FB074C022}"/>
              </a:ext>
            </a:extLst>
          </p:cNvPr>
          <p:cNvSpPr>
            <a:spLocks noGrp="1"/>
          </p:cNvSpPr>
          <p:nvPr>
            <p:ph type="title"/>
          </p:nvPr>
        </p:nvSpPr>
        <p:spPr/>
        <p:txBody>
          <a:bodyPr>
            <a:normAutofit/>
          </a:bodyPr>
          <a:lstStyle/>
          <a:p>
            <a:r>
              <a:rPr lang="en-SG" dirty="0"/>
              <a:t>Train and test set Error Analysis</a:t>
            </a:r>
            <a:br>
              <a:rPr lang="en-SG" dirty="0"/>
            </a:br>
            <a:r>
              <a:rPr lang="en-SG" sz="2400" dirty="0" err="1"/>
              <a:t>Time_id</a:t>
            </a:r>
            <a:r>
              <a:rPr lang="en-SG" sz="2400" dirty="0"/>
              <a:t>-wise error analysis </a:t>
            </a:r>
          </a:p>
        </p:txBody>
      </p:sp>
      <p:sp>
        <p:nvSpPr>
          <p:cNvPr id="3" name="Content Placeholder 2">
            <a:extLst>
              <a:ext uri="{FF2B5EF4-FFF2-40B4-BE49-F238E27FC236}">
                <a16:creationId xmlns:a16="http://schemas.microsoft.com/office/drawing/2014/main" id="{7686D625-C48D-7522-9565-E918E6B4B5F4}"/>
              </a:ext>
            </a:extLst>
          </p:cNvPr>
          <p:cNvSpPr>
            <a:spLocks noGrp="1"/>
          </p:cNvSpPr>
          <p:nvPr>
            <p:ph idx="1"/>
          </p:nvPr>
        </p:nvSpPr>
        <p:spPr>
          <a:xfrm>
            <a:off x="838200" y="1825625"/>
            <a:ext cx="5148714" cy="4351338"/>
          </a:xfrm>
        </p:spPr>
        <p:txBody>
          <a:bodyPr>
            <a:normAutofit/>
          </a:bodyPr>
          <a:lstStyle/>
          <a:p>
            <a:pPr rtl="0"/>
            <a:br>
              <a:rPr lang="en-US" b="0" dirty="0">
                <a:effectLst/>
              </a:rPr>
            </a:br>
            <a:r>
              <a:rPr lang="en-US" sz="1800" b="0" i="0" u="none" strike="noStrike" dirty="0">
                <a:solidFill>
                  <a:srgbClr val="000000"/>
                </a:solidFill>
                <a:effectLst/>
                <a:latin typeface="Arial" panose="020B0604020202020204" pitchFamily="34" charset="0"/>
              </a:rPr>
              <a:t>Large Over predictions</a:t>
            </a:r>
            <a:endParaRPr lang="en-US" b="0" dirty="0">
              <a:effectLst/>
            </a:endParaRPr>
          </a:p>
          <a:p>
            <a:pPr rtl="0"/>
            <a:r>
              <a:rPr lang="en-US" sz="1800" b="0" i="0" u="none" strike="noStrike" dirty="0">
                <a:solidFill>
                  <a:srgbClr val="000000"/>
                </a:solidFill>
                <a:effectLst/>
                <a:latin typeface="Arial" panose="020B0604020202020204" pitchFamily="34" charset="0"/>
              </a:rPr>
              <a:t>Stock: 31,30, 58,59,60,3</a:t>
            </a:r>
            <a:endParaRPr lang="en-US" b="0" dirty="0">
              <a:effectLst/>
            </a:endParaRPr>
          </a:p>
          <a:p>
            <a:pPr rtl="0"/>
            <a:r>
              <a:rPr lang="en-US" sz="1800" b="0" i="0" u="none" strike="noStrike" dirty="0">
                <a:solidFill>
                  <a:srgbClr val="000000"/>
                </a:solidFill>
                <a:effectLst/>
                <a:latin typeface="Arial" panose="020B0604020202020204" pitchFamily="34" charset="0"/>
              </a:rPr>
              <a:t>Large Under predictions</a:t>
            </a:r>
            <a:endParaRPr lang="en-US" b="0" dirty="0">
              <a:effectLst/>
            </a:endParaRPr>
          </a:p>
          <a:p>
            <a:pPr rtl="0"/>
            <a:r>
              <a:rPr lang="en-US" sz="1800" b="0" i="0" u="none" strike="noStrike" dirty="0">
                <a:solidFill>
                  <a:srgbClr val="000000"/>
                </a:solidFill>
                <a:effectLst/>
                <a:latin typeface="Arial" panose="020B0604020202020204" pitchFamily="34" charset="0"/>
              </a:rPr>
              <a:t>Stock: 55,62,61,80,37</a:t>
            </a:r>
            <a:endParaRPr lang="en-US" b="0" dirty="0">
              <a:effectLst/>
            </a:endParaRPr>
          </a:p>
          <a:p>
            <a:br>
              <a:rPr lang="en-US" dirty="0"/>
            </a:br>
            <a:endParaRPr lang="en-SG" dirty="0"/>
          </a:p>
        </p:txBody>
      </p:sp>
      <p:pic>
        <p:nvPicPr>
          <p:cNvPr id="7" name="Picture 6">
            <a:extLst>
              <a:ext uri="{FF2B5EF4-FFF2-40B4-BE49-F238E27FC236}">
                <a16:creationId xmlns:a16="http://schemas.microsoft.com/office/drawing/2014/main" id="{7D5C65B6-C416-7D55-3BCA-360EB100E521}"/>
              </a:ext>
            </a:extLst>
          </p:cNvPr>
          <p:cNvPicPr>
            <a:picLocks noChangeAspect="1"/>
          </p:cNvPicPr>
          <p:nvPr/>
        </p:nvPicPr>
        <p:blipFill>
          <a:blip r:embed="rId3"/>
          <a:stretch>
            <a:fillRect/>
          </a:stretch>
        </p:blipFill>
        <p:spPr>
          <a:xfrm>
            <a:off x="3711994" y="1690688"/>
            <a:ext cx="4378410" cy="3826041"/>
          </a:xfrm>
          <a:prstGeom prst="rect">
            <a:avLst/>
          </a:prstGeom>
        </p:spPr>
      </p:pic>
      <p:pic>
        <p:nvPicPr>
          <p:cNvPr id="10" name="Picture 9">
            <a:extLst>
              <a:ext uri="{FF2B5EF4-FFF2-40B4-BE49-F238E27FC236}">
                <a16:creationId xmlns:a16="http://schemas.microsoft.com/office/drawing/2014/main" id="{1BAA34C3-A25C-2D69-24E6-B12E191789AE}"/>
              </a:ext>
            </a:extLst>
          </p:cNvPr>
          <p:cNvPicPr>
            <a:picLocks noChangeAspect="1"/>
          </p:cNvPicPr>
          <p:nvPr/>
        </p:nvPicPr>
        <p:blipFill>
          <a:blip r:embed="rId4"/>
          <a:stretch>
            <a:fillRect/>
          </a:stretch>
        </p:blipFill>
        <p:spPr>
          <a:xfrm>
            <a:off x="8187126" y="1914475"/>
            <a:ext cx="3866219" cy="3378467"/>
          </a:xfrm>
          <a:prstGeom prst="rect">
            <a:avLst/>
          </a:prstGeom>
        </p:spPr>
      </p:pic>
      <p:sp>
        <p:nvSpPr>
          <p:cNvPr id="4" name="TextBox 3">
            <a:extLst>
              <a:ext uri="{FF2B5EF4-FFF2-40B4-BE49-F238E27FC236}">
                <a16:creationId xmlns:a16="http://schemas.microsoft.com/office/drawing/2014/main" id="{032D64F9-EE34-12D7-BC9A-B0CF794FB692}"/>
              </a:ext>
            </a:extLst>
          </p:cNvPr>
          <p:cNvSpPr txBox="1"/>
          <p:nvPr/>
        </p:nvSpPr>
        <p:spPr>
          <a:xfrm>
            <a:off x="1037063" y="5918962"/>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1854861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65CD4-74DD-09D3-9EE0-96FF3AF69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2108F-EB19-93C2-FFB7-79B659FFF9CE}"/>
              </a:ext>
            </a:extLst>
          </p:cNvPr>
          <p:cNvSpPr>
            <a:spLocks noGrp="1"/>
          </p:cNvSpPr>
          <p:nvPr>
            <p:ph type="title"/>
          </p:nvPr>
        </p:nvSpPr>
        <p:spPr/>
        <p:txBody>
          <a:bodyPr>
            <a:normAutofit/>
          </a:bodyPr>
          <a:lstStyle/>
          <a:p>
            <a:r>
              <a:rPr lang="en-SG" dirty="0"/>
              <a:t>Train set Error Analysis</a:t>
            </a:r>
            <a:br>
              <a:rPr lang="en-SG" dirty="0"/>
            </a:br>
            <a:r>
              <a:rPr lang="en-SG" sz="2400" dirty="0" err="1"/>
              <a:t>Time_id</a:t>
            </a:r>
            <a:r>
              <a:rPr lang="en-SG" sz="2400" dirty="0"/>
              <a:t>-wise error analysis </a:t>
            </a:r>
          </a:p>
        </p:txBody>
      </p:sp>
      <p:sp>
        <p:nvSpPr>
          <p:cNvPr id="3" name="Content Placeholder 2">
            <a:extLst>
              <a:ext uri="{FF2B5EF4-FFF2-40B4-BE49-F238E27FC236}">
                <a16:creationId xmlns:a16="http://schemas.microsoft.com/office/drawing/2014/main" id="{74FC70A7-4EB6-DCAC-C2E5-9C7DF11DEF2D}"/>
              </a:ext>
            </a:extLst>
          </p:cNvPr>
          <p:cNvSpPr>
            <a:spLocks noGrp="1"/>
          </p:cNvSpPr>
          <p:nvPr>
            <p:ph idx="1"/>
          </p:nvPr>
        </p:nvSpPr>
        <p:spPr>
          <a:xfrm>
            <a:off x="838200" y="1825625"/>
            <a:ext cx="5148714" cy="4351338"/>
          </a:xfrm>
        </p:spPr>
        <p:txBody>
          <a:bodyPr>
            <a:normAutofit/>
          </a:bodyPr>
          <a:lstStyle/>
          <a:p>
            <a:pPr rtl="0"/>
            <a:br>
              <a:rPr lang="en-US" b="0" dirty="0">
                <a:effectLst/>
              </a:rPr>
            </a:br>
            <a:br>
              <a:rPr lang="en-US" dirty="0"/>
            </a:br>
            <a:endParaRPr lang="en-SG" dirty="0"/>
          </a:p>
        </p:txBody>
      </p:sp>
      <p:pic>
        <p:nvPicPr>
          <p:cNvPr id="16" name="Picture 15">
            <a:extLst>
              <a:ext uri="{FF2B5EF4-FFF2-40B4-BE49-F238E27FC236}">
                <a16:creationId xmlns:a16="http://schemas.microsoft.com/office/drawing/2014/main" id="{E9A9C718-7517-FED1-73DC-4B73C24C12F2}"/>
              </a:ext>
            </a:extLst>
          </p:cNvPr>
          <p:cNvPicPr>
            <a:picLocks noChangeAspect="1"/>
          </p:cNvPicPr>
          <p:nvPr/>
        </p:nvPicPr>
        <p:blipFill>
          <a:blip r:embed="rId3"/>
          <a:stretch>
            <a:fillRect/>
          </a:stretch>
        </p:blipFill>
        <p:spPr>
          <a:xfrm>
            <a:off x="8088089" y="1198345"/>
            <a:ext cx="4103911" cy="4461309"/>
          </a:xfrm>
          <a:prstGeom prst="rect">
            <a:avLst/>
          </a:prstGeom>
        </p:spPr>
      </p:pic>
      <p:pic>
        <p:nvPicPr>
          <p:cNvPr id="18" name="Picture 17">
            <a:extLst>
              <a:ext uri="{FF2B5EF4-FFF2-40B4-BE49-F238E27FC236}">
                <a16:creationId xmlns:a16="http://schemas.microsoft.com/office/drawing/2014/main" id="{F160E0A1-9F48-5020-58D3-72A2D7E1D78F}"/>
              </a:ext>
            </a:extLst>
          </p:cNvPr>
          <p:cNvPicPr>
            <a:picLocks noChangeAspect="1"/>
          </p:cNvPicPr>
          <p:nvPr/>
        </p:nvPicPr>
        <p:blipFill>
          <a:blip r:embed="rId4"/>
          <a:stretch>
            <a:fillRect/>
          </a:stretch>
        </p:blipFill>
        <p:spPr>
          <a:xfrm>
            <a:off x="4586262" y="1690688"/>
            <a:ext cx="3501827" cy="3806792"/>
          </a:xfrm>
          <a:prstGeom prst="rect">
            <a:avLst/>
          </a:prstGeom>
        </p:spPr>
      </p:pic>
      <p:sp>
        <p:nvSpPr>
          <p:cNvPr id="4" name="TextBox 3">
            <a:extLst>
              <a:ext uri="{FF2B5EF4-FFF2-40B4-BE49-F238E27FC236}">
                <a16:creationId xmlns:a16="http://schemas.microsoft.com/office/drawing/2014/main" id="{70CE583D-5749-A2B4-BE4A-B62C28C4FDED}"/>
              </a:ext>
            </a:extLst>
          </p:cNvPr>
          <p:cNvSpPr txBox="1"/>
          <p:nvPr/>
        </p:nvSpPr>
        <p:spPr>
          <a:xfrm>
            <a:off x="937631" y="5690332"/>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2179381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27C12-AB16-FFB0-213E-1E2442065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97BB5-C983-EB4D-B536-F942E0D76372}"/>
              </a:ext>
            </a:extLst>
          </p:cNvPr>
          <p:cNvSpPr>
            <a:spLocks noGrp="1"/>
          </p:cNvSpPr>
          <p:nvPr>
            <p:ph type="title"/>
          </p:nvPr>
        </p:nvSpPr>
        <p:spPr/>
        <p:txBody>
          <a:bodyPr>
            <a:normAutofit/>
          </a:bodyPr>
          <a:lstStyle/>
          <a:p>
            <a:r>
              <a:rPr lang="en-SG" dirty="0"/>
              <a:t>Train and Test set Error Analysis</a:t>
            </a:r>
            <a:br>
              <a:rPr lang="en-SG" dirty="0"/>
            </a:br>
            <a:r>
              <a:rPr lang="en-US" sz="2400" dirty="0"/>
              <a:t>Shapley feature importance-based error analysis</a:t>
            </a:r>
            <a:endParaRPr lang="en-SG" sz="2400" dirty="0"/>
          </a:p>
        </p:txBody>
      </p:sp>
      <p:sp>
        <p:nvSpPr>
          <p:cNvPr id="3" name="Content Placeholder 2">
            <a:extLst>
              <a:ext uri="{FF2B5EF4-FFF2-40B4-BE49-F238E27FC236}">
                <a16:creationId xmlns:a16="http://schemas.microsoft.com/office/drawing/2014/main" id="{AC82AE1D-1A50-8772-395F-150298ABFAE2}"/>
              </a:ext>
            </a:extLst>
          </p:cNvPr>
          <p:cNvSpPr>
            <a:spLocks noGrp="1"/>
          </p:cNvSpPr>
          <p:nvPr>
            <p:ph idx="1"/>
          </p:nvPr>
        </p:nvSpPr>
        <p:spPr/>
        <p:txBody>
          <a:bodyPr/>
          <a:lstStyle/>
          <a:p>
            <a:r>
              <a:rPr lang="en-US" sz="1800" b="0" i="0" u="none" strike="noStrike" dirty="0">
                <a:solidFill>
                  <a:srgbClr val="000000"/>
                </a:solidFill>
                <a:effectLst/>
                <a:latin typeface="Arial" panose="020B0604020202020204" pitchFamily="34" charset="0"/>
              </a:rPr>
              <a:t>Global Feature importance &amp; SHAPLEY Error analysis</a:t>
            </a:r>
          </a:p>
          <a:p>
            <a:r>
              <a:rPr lang="en-US" sz="1800" b="1" i="0" u="none" strike="noStrike" dirty="0">
                <a:solidFill>
                  <a:srgbClr val="000000"/>
                </a:solidFill>
                <a:effectLst/>
                <a:latin typeface="Arial" panose="020B0604020202020204" pitchFamily="34" charset="0"/>
              </a:rPr>
              <a:t>Feature Interactions</a:t>
            </a:r>
            <a:r>
              <a:rPr lang="en-US" sz="1800" b="0" i="0" u="none" strike="noStrike" dirty="0">
                <a:solidFill>
                  <a:srgbClr val="000000"/>
                </a:solidFill>
                <a:effectLst/>
                <a:latin typeface="Arial" panose="020B0604020202020204" pitchFamily="34" charset="0"/>
              </a:rPr>
              <a:t>: Shapley values assume that </a:t>
            </a:r>
            <a:r>
              <a:rPr lang="en-US" sz="1800" b="1" i="0" u="none" strike="noStrike" dirty="0">
                <a:solidFill>
                  <a:srgbClr val="000000"/>
                </a:solidFill>
                <a:effectLst/>
                <a:latin typeface="Arial" panose="020B0604020202020204" pitchFamily="34" charset="0"/>
              </a:rPr>
              <a:t>features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contribute</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independently</a:t>
            </a:r>
            <a:r>
              <a:rPr lang="en-US" sz="1800" b="0" i="0" u="none" strike="noStrike" dirty="0">
                <a:solidFill>
                  <a:srgbClr val="000000"/>
                </a:solidFill>
                <a:effectLst/>
                <a:latin typeface="Arial" panose="020B0604020202020204" pitchFamily="34" charset="0"/>
              </a:rPr>
              <a:t> to the </a:t>
            </a:r>
            <a:r>
              <a:rPr lang="en-US" sz="1800" b="1" i="0" u="none" strike="noStrike" dirty="0">
                <a:solidFill>
                  <a:srgbClr val="000000"/>
                </a:solidFill>
                <a:effectLst/>
                <a:latin typeface="Arial" panose="020B0604020202020204" pitchFamily="34" charset="0"/>
              </a:rPr>
              <a:t>prediction</a:t>
            </a:r>
            <a:r>
              <a:rPr lang="en-US" sz="1800" b="0" i="0" u="none" strike="noStrike" dirty="0">
                <a:solidFill>
                  <a:srgbClr val="000000"/>
                </a:solidFill>
                <a:effectLst/>
                <a:latin typeface="Arial" panose="020B0604020202020204" pitchFamily="34" charset="0"/>
              </a:rPr>
              <a:t>. If there are significant</a:t>
            </a:r>
            <a:r>
              <a:rPr lang="en-US" sz="1800" b="1" i="0" u="none" strike="noStrike" dirty="0">
                <a:solidFill>
                  <a:srgbClr val="000000"/>
                </a:solidFill>
                <a:effectLst/>
                <a:latin typeface="Arial" panose="020B0604020202020204" pitchFamily="34" charset="0"/>
              </a:rPr>
              <a:t> interactions between features </a:t>
            </a:r>
            <a:r>
              <a:rPr lang="en-US" sz="1800" b="0" i="0" u="none" strike="noStrike" dirty="0">
                <a:solidFill>
                  <a:srgbClr val="000000"/>
                </a:solidFill>
                <a:effectLst/>
                <a:latin typeface="Arial" panose="020B0604020202020204" pitchFamily="34" charset="0"/>
              </a:rPr>
              <a:t>that the model captures but the </a:t>
            </a:r>
            <a:r>
              <a:rPr lang="en-US" sz="1800" b="1" i="0" u="none" strike="noStrike" dirty="0">
                <a:solidFill>
                  <a:srgbClr val="000000"/>
                </a:solidFill>
                <a:effectLst/>
                <a:latin typeface="Arial" panose="020B0604020202020204" pitchFamily="34" charset="0"/>
              </a:rPr>
              <a:t>Shapley calculation</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does</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not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account</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for</a:t>
            </a:r>
            <a:r>
              <a:rPr lang="en-US" sz="1800" b="0" i="0" u="none" strike="noStrike" dirty="0">
                <a:solidFill>
                  <a:srgbClr val="000000"/>
                </a:solidFill>
                <a:effectLst/>
                <a:latin typeface="Arial" panose="020B0604020202020204" pitchFamily="34" charset="0"/>
              </a:rPr>
              <a:t>, this can lead to </a:t>
            </a:r>
            <a:r>
              <a:rPr lang="en-US" sz="1800" b="1" i="0" u="none" strike="noStrike" dirty="0">
                <a:solidFill>
                  <a:srgbClr val="000000"/>
                </a:solidFill>
                <a:effectLst/>
                <a:latin typeface="Arial" panose="020B0604020202020204" pitchFamily="34" charset="0"/>
              </a:rPr>
              <a:t>violations</a:t>
            </a:r>
            <a:r>
              <a:rPr lang="en-US" sz="1800" b="0" i="0" u="none" strike="noStrike" dirty="0">
                <a:solidFill>
                  <a:srgbClr val="000000"/>
                </a:solidFill>
                <a:effectLst/>
                <a:latin typeface="Arial" panose="020B0604020202020204" pitchFamily="34" charset="0"/>
              </a:rPr>
              <a:t> of </a:t>
            </a:r>
            <a:r>
              <a:rPr lang="en-US" sz="1800" b="1" i="0" u="none" strike="noStrike" dirty="0">
                <a:solidFill>
                  <a:srgbClr val="000000"/>
                </a:solidFill>
                <a:effectLst/>
                <a:latin typeface="Arial" panose="020B0604020202020204" pitchFamily="34" charset="0"/>
              </a:rPr>
              <a:t>additivity</a:t>
            </a:r>
            <a:r>
              <a:rPr lang="en-US" sz="1800" b="0" i="0" u="none" strike="noStrike" dirty="0">
                <a:solidFill>
                  <a:srgbClr val="000000"/>
                </a:solidFill>
                <a:effectLst/>
                <a:latin typeface="Arial" panose="020B0604020202020204" pitchFamily="34" charset="0"/>
              </a:rPr>
              <a:t>. The interaction variables (i.e. crossed features) or crossing of existing features can also contribute positively or negatively. This leads to the sum of </a:t>
            </a:r>
            <a:r>
              <a:rPr lang="en-US" sz="1800" b="0" i="0" u="none" strike="noStrike" dirty="0" err="1">
                <a:solidFill>
                  <a:srgbClr val="000000"/>
                </a:solidFill>
                <a:effectLst/>
                <a:latin typeface="Arial" panose="020B0604020202020204" pitchFamily="34" charset="0"/>
              </a:rPr>
              <a:t>shapley</a:t>
            </a:r>
            <a:r>
              <a:rPr lang="en-US" sz="1800" b="0" i="0" u="none" strike="noStrike" dirty="0">
                <a:solidFill>
                  <a:srgbClr val="000000"/>
                </a:solidFill>
                <a:effectLst/>
                <a:latin typeface="Arial" panose="020B0604020202020204" pitchFamily="34" charset="0"/>
              </a:rPr>
              <a:t> values not adding up to the prediction value. </a:t>
            </a:r>
            <a:endParaRPr lang="en-SG" dirty="0"/>
          </a:p>
        </p:txBody>
      </p:sp>
      <p:sp>
        <p:nvSpPr>
          <p:cNvPr id="4" name="TextBox 3">
            <a:extLst>
              <a:ext uri="{FF2B5EF4-FFF2-40B4-BE49-F238E27FC236}">
                <a16:creationId xmlns:a16="http://schemas.microsoft.com/office/drawing/2014/main" id="{3906E9DB-AC04-1421-C05F-BB5D459E46C0}"/>
              </a:ext>
            </a:extLst>
          </p:cNvPr>
          <p:cNvSpPr txBox="1"/>
          <p:nvPr/>
        </p:nvSpPr>
        <p:spPr>
          <a:xfrm>
            <a:off x="9394257" y="1482291"/>
            <a:ext cx="1414914" cy="646331"/>
          </a:xfrm>
          <a:prstGeom prst="rect">
            <a:avLst/>
          </a:prstGeom>
          <a:noFill/>
        </p:spPr>
        <p:txBody>
          <a:bodyPr wrap="square" rtlCol="0">
            <a:spAutoFit/>
          </a:bodyPr>
          <a:lstStyle/>
          <a:p>
            <a:r>
              <a:rPr lang="en-SG" dirty="0"/>
              <a:t>Include R^2 in the plots</a:t>
            </a:r>
          </a:p>
        </p:txBody>
      </p:sp>
      <p:grpSp>
        <p:nvGrpSpPr>
          <p:cNvPr id="8" name="Group 7">
            <a:extLst>
              <a:ext uri="{FF2B5EF4-FFF2-40B4-BE49-F238E27FC236}">
                <a16:creationId xmlns:a16="http://schemas.microsoft.com/office/drawing/2014/main" id="{F9090BCB-0587-A28D-AC4E-2DC49E5EA4E9}"/>
              </a:ext>
            </a:extLst>
          </p:cNvPr>
          <p:cNvGrpSpPr/>
          <p:nvPr/>
        </p:nvGrpSpPr>
        <p:grpSpPr>
          <a:xfrm>
            <a:off x="567889" y="3859731"/>
            <a:ext cx="5056472" cy="1967653"/>
            <a:chOff x="96253" y="2991438"/>
            <a:chExt cx="5999747" cy="2489437"/>
          </a:xfrm>
        </p:grpSpPr>
        <p:pic>
          <p:nvPicPr>
            <p:cNvPr id="9218" name="Picture 2">
              <a:extLst>
                <a:ext uri="{FF2B5EF4-FFF2-40B4-BE49-F238E27FC236}">
                  <a16:creationId xmlns:a16="http://schemas.microsoft.com/office/drawing/2014/main" id="{D9DF4900-1644-9798-77DC-4EC8DD662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3" y="2991438"/>
              <a:ext cx="5999747" cy="21358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C7D352-71F1-90D8-8996-ABF311A145AB}"/>
                </a:ext>
              </a:extLst>
            </p:cNvPr>
            <p:cNvSpPr txBox="1"/>
            <p:nvPr/>
          </p:nvSpPr>
          <p:spPr>
            <a:xfrm>
              <a:off x="1963155" y="5111543"/>
              <a:ext cx="2265941" cy="369332"/>
            </a:xfrm>
            <a:prstGeom prst="rect">
              <a:avLst/>
            </a:prstGeom>
            <a:noFill/>
          </p:spPr>
          <p:txBody>
            <a:bodyPr wrap="none" rtlCol="0">
              <a:spAutoFit/>
            </a:bodyPr>
            <a:lstStyle/>
            <a:p>
              <a:r>
                <a:rPr lang="en-SG" dirty="0"/>
                <a:t>No feature Interaction</a:t>
              </a:r>
            </a:p>
          </p:txBody>
        </p:sp>
      </p:grpSp>
      <p:grpSp>
        <p:nvGrpSpPr>
          <p:cNvPr id="7" name="Group 6">
            <a:extLst>
              <a:ext uri="{FF2B5EF4-FFF2-40B4-BE49-F238E27FC236}">
                <a16:creationId xmlns:a16="http://schemas.microsoft.com/office/drawing/2014/main" id="{F1B175C2-A872-B18F-8C3E-B028E96EBB62}"/>
              </a:ext>
            </a:extLst>
          </p:cNvPr>
          <p:cNvGrpSpPr/>
          <p:nvPr/>
        </p:nvGrpSpPr>
        <p:grpSpPr>
          <a:xfrm>
            <a:off x="6237168" y="3859731"/>
            <a:ext cx="5233009" cy="2121658"/>
            <a:chOff x="6096000" y="3042888"/>
            <a:chExt cx="5788066" cy="2437987"/>
          </a:xfrm>
        </p:grpSpPr>
        <p:pic>
          <p:nvPicPr>
            <p:cNvPr id="9220" name="Picture 4">
              <a:extLst>
                <a:ext uri="{FF2B5EF4-FFF2-40B4-BE49-F238E27FC236}">
                  <a16:creationId xmlns:a16="http://schemas.microsoft.com/office/drawing/2014/main" id="{8369EC89-AEE6-FA2D-0DD9-78A505611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042888"/>
              <a:ext cx="5788066" cy="2052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8B070E-7562-C4C7-46DA-1E58FEE62292}"/>
                </a:ext>
              </a:extLst>
            </p:cNvPr>
            <p:cNvSpPr txBox="1"/>
            <p:nvPr/>
          </p:nvSpPr>
          <p:spPr>
            <a:xfrm>
              <a:off x="7857062" y="5111543"/>
              <a:ext cx="2265941" cy="369332"/>
            </a:xfrm>
            <a:prstGeom prst="rect">
              <a:avLst/>
            </a:prstGeom>
            <a:noFill/>
          </p:spPr>
          <p:txBody>
            <a:bodyPr wrap="none" rtlCol="0">
              <a:spAutoFit/>
            </a:bodyPr>
            <a:lstStyle/>
            <a:p>
              <a:r>
                <a:rPr lang="en-SG" dirty="0"/>
                <a:t>No feature Interaction</a:t>
              </a:r>
            </a:p>
          </p:txBody>
        </p:sp>
      </p:grpSp>
      <p:sp>
        <p:nvSpPr>
          <p:cNvPr id="9" name="TextBox 8">
            <a:extLst>
              <a:ext uri="{FF2B5EF4-FFF2-40B4-BE49-F238E27FC236}">
                <a16:creationId xmlns:a16="http://schemas.microsoft.com/office/drawing/2014/main" id="{D7D86C47-FDFD-1B97-06C0-AF734BFDCD1D}"/>
              </a:ext>
            </a:extLst>
          </p:cNvPr>
          <p:cNvSpPr txBox="1"/>
          <p:nvPr/>
        </p:nvSpPr>
        <p:spPr>
          <a:xfrm>
            <a:off x="1307374" y="6088182"/>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1691980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34B0A-38E8-873F-AC94-603B6F8C1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C2369-AABD-ADE4-4562-9CAC429BCCCF}"/>
              </a:ext>
            </a:extLst>
          </p:cNvPr>
          <p:cNvSpPr>
            <a:spLocks noGrp="1"/>
          </p:cNvSpPr>
          <p:nvPr>
            <p:ph type="title"/>
          </p:nvPr>
        </p:nvSpPr>
        <p:spPr/>
        <p:txBody>
          <a:bodyPr>
            <a:normAutofit/>
          </a:bodyPr>
          <a:lstStyle/>
          <a:p>
            <a:r>
              <a:rPr lang="en-SG" dirty="0"/>
              <a:t>Train set Error Analysis</a:t>
            </a:r>
            <a:br>
              <a:rPr lang="en-SG" dirty="0"/>
            </a:br>
            <a:r>
              <a:rPr lang="en-US" sz="2400" dirty="0"/>
              <a:t>Shapley feature importance-based error analysis</a:t>
            </a:r>
            <a:endParaRPr lang="en-SG" sz="2400" dirty="0"/>
          </a:p>
        </p:txBody>
      </p:sp>
      <p:sp>
        <p:nvSpPr>
          <p:cNvPr id="3" name="Content Placeholder 2">
            <a:extLst>
              <a:ext uri="{FF2B5EF4-FFF2-40B4-BE49-F238E27FC236}">
                <a16:creationId xmlns:a16="http://schemas.microsoft.com/office/drawing/2014/main" id="{0318419B-E6C0-B66A-0D69-98FC202352BD}"/>
              </a:ext>
            </a:extLst>
          </p:cNvPr>
          <p:cNvSpPr>
            <a:spLocks noGrp="1"/>
          </p:cNvSpPr>
          <p:nvPr>
            <p:ph idx="1"/>
          </p:nvPr>
        </p:nvSpPr>
        <p:spPr/>
        <p:txBody>
          <a:bodyPr>
            <a:normAutofit/>
          </a:bodyPr>
          <a:lstStyle/>
          <a:p>
            <a:r>
              <a:rPr lang="en-US" sz="1100" b="0" i="0" u="none" strike="noStrike" dirty="0">
                <a:solidFill>
                  <a:srgbClr val="000000"/>
                </a:solidFill>
                <a:effectLst/>
                <a:latin typeface="Arial" panose="020B0604020202020204" pitchFamily="34" charset="0"/>
              </a:rPr>
              <a:t>Global Feature importance &amp; SHAPLEY Error analysis</a:t>
            </a:r>
          </a:p>
          <a:p>
            <a:r>
              <a:rPr lang="en-US" sz="1100" dirty="0">
                <a:solidFill>
                  <a:srgbClr val="000000"/>
                </a:solidFill>
                <a:latin typeface="Arial" panose="020B0604020202020204" pitchFamily="34" charset="0"/>
              </a:rPr>
              <a:t>All top 25 features in train set are also in the test set (slightly reordered)</a:t>
            </a:r>
            <a:endParaRPr lang="en-US" sz="1100" b="0" i="0" u="none" strike="noStrike" dirty="0">
              <a:solidFill>
                <a:srgbClr val="000000"/>
              </a:solidFill>
              <a:effectLst/>
              <a:latin typeface="Arial" panose="020B0604020202020204" pitchFamily="34" charset="0"/>
            </a:endParaRPr>
          </a:p>
          <a:p>
            <a:r>
              <a:rPr lang="en-US" sz="1100" dirty="0">
                <a:solidFill>
                  <a:srgbClr val="000000"/>
                </a:solidFill>
                <a:latin typeface="Arial" panose="020B0604020202020204" pitchFamily="34" charset="0"/>
              </a:rPr>
              <a:t>Discard the union of the bottom 25 features from both train and set. (bottom 4 features were different in train and test).</a:t>
            </a:r>
          </a:p>
          <a:p>
            <a:r>
              <a:rPr lang="en-US" sz="1100" dirty="0">
                <a:solidFill>
                  <a:srgbClr val="000000"/>
                </a:solidFill>
                <a:latin typeface="Arial" panose="020B0604020202020204" pitchFamily="34" charset="0"/>
              </a:rPr>
              <a:t>These discarded features are replaced with interactions of high importance features.</a:t>
            </a:r>
          </a:p>
          <a:p>
            <a:endParaRPr lang="en-SG" sz="1600" dirty="0"/>
          </a:p>
        </p:txBody>
      </p:sp>
      <p:pic>
        <p:nvPicPr>
          <p:cNvPr id="10242" name="Picture 2">
            <a:extLst>
              <a:ext uri="{FF2B5EF4-FFF2-40B4-BE49-F238E27FC236}">
                <a16:creationId xmlns:a16="http://schemas.microsoft.com/office/drawing/2014/main" id="{DCD58D50-7080-52AD-C035-F7215707D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610" y="2883449"/>
            <a:ext cx="4956175" cy="342845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1EBFC754-4EC8-E590-FE5C-957B820DE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640" y="2883449"/>
            <a:ext cx="4977603" cy="342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505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EB88-0526-5685-95D1-FA3F2E95C00B}"/>
              </a:ext>
            </a:extLst>
          </p:cNvPr>
          <p:cNvSpPr>
            <a:spLocks noGrp="1"/>
          </p:cNvSpPr>
          <p:nvPr>
            <p:ph type="title"/>
          </p:nvPr>
        </p:nvSpPr>
        <p:spPr/>
        <p:txBody>
          <a:bodyPr/>
          <a:lstStyle/>
          <a:p>
            <a:r>
              <a:rPr kumimoji="0" lang="en-SG" sz="4400" b="0" i="0" u="none" strike="noStrike" kern="1200" cap="none" spc="0" normalizeH="0" baseline="0" noProof="0" dirty="0">
                <a:ln>
                  <a:noFill/>
                </a:ln>
                <a:solidFill>
                  <a:prstClr val="black"/>
                </a:solidFill>
                <a:effectLst/>
                <a:uLnTx/>
                <a:uFillTx/>
                <a:latin typeface="Calibri Light" panose="020F0302020204030204"/>
                <a:ea typeface="+mj-ea"/>
                <a:cs typeface="+mj-cs"/>
              </a:rPr>
              <a:t>Train set Error Analysis</a:t>
            </a:r>
            <a:br>
              <a:rPr kumimoji="0" lang="en-SG"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400" b="0" i="0" u="none" strike="noStrike" kern="1200" cap="none" spc="0" normalizeH="0" baseline="0" noProof="0" dirty="0">
                <a:ln>
                  <a:noFill/>
                </a:ln>
                <a:solidFill>
                  <a:prstClr val="black"/>
                </a:solidFill>
                <a:effectLst/>
                <a:uLnTx/>
                <a:uFillTx/>
                <a:latin typeface="Calibri Light" panose="020F0302020204030204"/>
                <a:ea typeface="+mj-ea"/>
                <a:cs typeface="+mj-cs"/>
              </a:rPr>
              <a:t>Shapley feature importance-based error analysis</a:t>
            </a:r>
            <a:endParaRPr lang="en-SG" dirty="0"/>
          </a:p>
        </p:txBody>
      </p:sp>
      <p:sp>
        <p:nvSpPr>
          <p:cNvPr id="3" name="Content Placeholder 2">
            <a:extLst>
              <a:ext uri="{FF2B5EF4-FFF2-40B4-BE49-F238E27FC236}">
                <a16:creationId xmlns:a16="http://schemas.microsoft.com/office/drawing/2014/main" id="{FFCB8B01-3615-C99C-AAA0-3C51D3CB2A81}"/>
              </a:ext>
            </a:extLst>
          </p:cNvPr>
          <p:cNvSpPr>
            <a:spLocks noGrp="1"/>
          </p:cNvSpPr>
          <p:nvPr>
            <p:ph idx="1"/>
          </p:nvPr>
        </p:nvSpPr>
        <p:spPr>
          <a:xfrm>
            <a:off x="838200" y="1825625"/>
            <a:ext cx="4846983" cy="4351338"/>
          </a:xfrm>
        </p:spPr>
        <p:txBody>
          <a:bodyPr>
            <a:normAutofit/>
          </a:bodyPr>
          <a:lstStyle/>
          <a:p>
            <a:r>
              <a:rPr lang="en-SG" sz="1400" dirty="0"/>
              <a:t>Identified features that were NOT present in </a:t>
            </a:r>
            <a:r>
              <a:rPr lang="en-SG" sz="1400" dirty="0" err="1"/>
              <a:t>shapley</a:t>
            </a:r>
            <a:r>
              <a:rPr lang="en-SG" sz="1400" dirty="0"/>
              <a:t> importance using mean of absolute </a:t>
            </a:r>
            <a:r>
              <a:rPr lang="en-SG" sz="1400" dirty="0" err="1"/>
              <a:t>shap</a:t>
            </a:r>
            <a:r>
              <a:rPr lang="en-SG" sz="1400" dirty="0"/>
              <a:t> values. </a:t>
            </a:r>
          </a:p>
          <a:p>
            <a:r>
              <a:rPr lang="en-US" sz="1400" dirty="0"/>
              <a:t>This helps highlight features that are critical in determining the model's predictions for extreme (outlier real. Vol. cases.)</a:t>
            </a:r>
          </a:p>
          <a:p>
            <a:r>
              <a:rPr lang="en-US" sz="1400" dirty="0"/>
              <a:t>Identify outlier realized volatility instances whose predictions were solely/disproportionately contributed by one of the max SHAP value features. Ensure that this contribution is in the correct direction.</a:t>
            </a:r>
          </a:p>
          <a:p>
            <a:r>
              <a:rPr lang="en-SG" sz="1400" dirty="0"/>
              <a:t>Identify interactions of these max SHAP features in the correct direction. </a:t>
            </a:r>
          </a:p>
          <a:p>
            <a:endParaRPr lang="en-SG" sz="1400" dirty="0"/>
          </a:p>
        </p:txBody>
      </p:sp>
      <p:pic>
        <p:nvPicPr>
          <p:cNvPr id="11266" name="Picture 2">
            <a:extLst>
              <a:ext uri="{FF2B5EF4-FFF2-40B4-BE49-F238E27FC236}">
                <a16:creationId xmlns:a16="http://schemas.microsoft.com/office/drawing/2014/main" id="{26D3F081-8ACE-6019-F052-A25D045CE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270" y="1967017"/>
            <a:ext cx="6056243" cy="4684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6E19AC-8714-DAD3-2C1F-C767B53B5324}"/>
              </a:ext>
            </a:extLst>
          </p:cNvPr>
          <p:cNvSpPr txBox="1"/>
          <p:nvPr/>
        </p:nvSpPr>
        <p:spPr>
          <a:xfrm>
            <a:off x="526814" y="5715298"/>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250931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0213D-9A40-CB79-0A7A-592A9F9CA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5750C8-6105-31BC-F9D7-BE979324D852}"/>
              </a:ext>
            </a:extLst>
          </p:cNvPr>
          <p:cNvSpPr>
            <a:spLocks noGrp="1"/>
          </p:cNvSpPr>
          <p:nvPr>
            <p:ph type="title"/>
          </p:nvPr>
        </p:nvSpPr>
        <p:spPr/>
        <p:txBody>
          <a:bodyPr/>
          <a:lstStyle/>
          <a:p>
            <a:r>
              <a:rPr lang="en-SG" dirty="0"/>
              <a:t>Feature Engineering (Liquidity Features)</a:t>
            </a:r>
          </a:p>
        </p:txBody>
      </p:sp>
      <p:sp>
        <p:nvSpPr>
          <p:cNvPr id="3" name="Content Placeholder 2">
            <a:extLst>
              <a:ext uri="{FF2B5EF4-FFF2-40B4-BE49-F238E27FC236}">
                <a16:creationId xmlns:a16="http://schemas.microsoft.com/office/drawing/2014/main" id="{E6995725-BA4C-BB0C-67EC-FF6F2D83F071}"/>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639996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35EE8-0E34-294B-32F5-248A6BB0A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C6E71-4C42-793B-5B90-48085E430665}"/>
              </a:ext>
            </a:extLst>
          </p:cNvPr>
          <p:cNvSpPr>
            <a:spLocks noGrp="1"/>
          </p:cNvSpPr>
          <p:nvPr>
            <p:ph type="title"/>
          </p:nvPr>
        </p:nvSpPr>
        <p:spPr/>
        <p:txBody>
          <a:bodyPr>
            <a:normAutofit/>
          </a:bodyPr>
          <a:lstStyle/>
          <a:p>
            <a:r>
              <a:rPr lang="en-SG" dirty="0"/>
              <a:t>Train set Error Analysis</a:t>
            </a:r>
            <a:br>
              <a:rPr lang="en-SG" dirty="0"/>
            </a:br>
            <a:r>
              <a:rPr lang="en-SG" sz="2400" dirty="0"/>
              <a:t>Shapley Underprediction analysis</a:t>
            </a:r>
          </a:p>
        </p:txBody>
      </p:sp>
      <p:sp>
        <p:nvSpPr>
          <p:cNvPr id="3" name="Content Placeholder 2">
            <a:extLst>
              <a:ext uri="{FF2B5EF4-FFF2-40B4-BE49-F238E27FC236}">
                <a16:creationId xmlns:a16="http://schemas.microsoft.com/office/drawing/2014/main" id="{21AFCDAD-268B-6D13-ACBE-05FB922A8762}"/>
              </a:ext>
            </a:extLst>
          </p:cNvPr>
          <p:cNvSpPr>
            <a:spLocks noGrp="1"/>
          </p:cNvSpPr>
          <p:nvPr>
            <p:ph idx="1"/>
          </p:nvPr>
        </p:nvSpPr>
        <p:spPr>
          <a:xfrm>
            <a:off x="838200" y="1825625"/>
            <a:ext cx="3694043" cy="4351338"/>
          </a:xfrm>
        </p:spPr>
        <p:txBody>
          <a:bodyPr>
            <a:normAutofit fontScale="85000" lnSpcReduction="20000"/>
          </a:bodyPr>
          <a:lstStyle/>
          <a:p>
            <a:r>
              <a:rPr lang="en-US" sz="1800" b="0" i="0" u="none" strike="noStrike" dirty="0">
                <a:solidFill>
                  <a:srgbClr val="000000"/>
                </a:solidFill>
                <a:effectLst/>
                <a:latin typeface="Arial" panose="020B0604020202020204" pitchFamily="34" charset="0"/>
              </a:rPr>
              <a:t>Many high important/ranked bad features that cause underprediction are also the features that prevent overprediction</a:t>
            </a:r>
          </a:p>
          <a:p>
            <a:r>
              <a:rPr lang="en-US" sz="1800" b="0" i="0" u="none" strike="noStrike" dirty="0">
                <a:solidFill>
                  <a:srgbClr val="000000"/>
                </a:solidFill>
                <a:effectLst/>
                <a:latin typeface="Arial" panose="020B0604020202020204" pitchFamily="34" charset="0"/>
              </a:rPr>
              <a:t>There are some features with lower rank that are in </a:t>
            </a:r>
            <a:r>
              <a:rPr lang="en-US" sz="1800" b="0" i="0" u="none" strike="noStrike" dirty="0" err="1">
                <a:solidFill>
                  <a:srgbClr val="000000"/>
                </a:solidFill>
                <a:effectLst/>
                <a:latin typeface="Arial" panose="020B0604020202020204" pitchFamily="34" charset="0"/>
              </a:rPr>
              <a:t>up_bad</a:t>
            </a:r>
            <a:r>
              <a:rPr lang="en-US" sz="1800" b="0" i="0" u="none" strike="noStrike" dirty="0">
                <a:solidFill>
                  <a:srgbClr val="000000"/>
                </a:solidFill>
                <a:effectLst/>
                <a:latin typeface="Arial" panose="020B0604020202020204" pitchFamily="34" charset="0"/>
              </a:rPr>
              <a:t> but not in </a:t>
            </a:r>
            <a:r>
              <a:rPr lang="en-US" sz="1800" b="0" i="0" u="none" strike="noStrike" dirty="0" err="1">
                <a:solidFill>
                  <a:srgbClr val="000000"/>
                </a:solidFill>
                <a:effectLst/>
                <a:latin typeface="Arial" panose="020B0604020202020204" pitchFamily="34" charset="0"/>
              </a:rPr>
              <a:t>op_good</a:t>
            </a:r>
            <a:r>
              <a:rPr lang="en-US" sz="1800" b="0" i="0" u="none" strike="noStrike" dirty="0">
                <a:solidFill>
                  <a:srgbClr val="000000"/>
                </a:solidFill>
                <a:effectLst/>
                <a:latin typeface="Arial" panose="020B0604020202020204" pitchFamily="34" charset="0"/>
              </a:rPr>
              <a:t>. The following features truly cause underprediction and they are discarded.</a:t>
            </a:r>
          </a:p>
          <a:p>
            <a:pPr rtl="0"/>
            <a:r>
              <a:rPr lang="en-SG" sz="1800" b="0" i="0" u="none" strike="noStrike" dirty="0">
                <a:solidFill>
                  <a:srgbClr val="CC0000"/>
                </a:solidFill>
                <a:effectLst/>
                <a:latin typeface="Arial" panose="020B0604020202020204" pitchFamily="34" charset="0"/>
              </a:rPr>
              <a:t>{'</a:t>
            </a:r>
            <a:r>
              <a:rPr lang="en-SG" sz="1800" b="0" i="0" u="none" strike="noStrike" dirty="0" err="1">
                <a:solidFill>
                  <a:srgbClr val="CC0000"/>
                </a:solidFill>
                <a:effectLst/>
                <a:latin typeface="Arial" panose="020B0604020202020204" pitchFamily="34" charset="0"/>
              </a:rPr>
              <a:t>sum_size</a:t>
            </a:r>
            <a:r>
              <a:rPr lang="en-SG" sz="1800" b="0" i="0" u="none" strike="noStrike" dirty="0">
                <a:solidFill>
                  <a:srgbClr val="CC0000"/>
                </a:solidFill>
                <a:effectLst/>
                <a:latin typeface="Arial" panose="020B0604020202020204" pitchFamily="34" charset="0"/>
              </a:rPr>
              <a:t>’,  'tlog_1p_sad_ask_size1’,  'tlog_tlog1p_target_vol_sum_stats_4_clusters’,  'V1proj_29_q1'}</a:t>
            </a:r>
            <a:endParaRPr lang="en-SG" b="0" dirty="0">
              <a:effectLst/>
            </a:endParaRPr>
          </a:p>
          <a:p>
            <a:pPr rtl="0"/>
            <a:r>
              <a:rPr lang="en-SG" sz="1800" b="0" i="0" u="none" strike="noStrike" dirty="0">
                <a:solidFill>
                  <a:srgbClr val="38761D"/>
                </a:solidFill>
                <a:effectLst/>
                <a:latin typeface="Arial" panose="020B0604020202020204" pitchFamily="34" charset="0"/>
              </a:rPr>
              <a:t>{'tlog_eps523_trade_price_n_wap_eqi_price0_dev', 'tlog_wap1_lprice_ret_vol_ati_*_wap1_lprice_ret_avg_ast_per_wap1_lprice_ret_vol_:20', 'tvpl2_rmed2v1', 'wap1_log_price_ret_normalized*mean_centered_per_wap1_lprice_ret_vol_:0'}</a:t>
            </a:r>
            <a:endParaRPr lang="en-SG" b="0" dirty="0">
              <a:effectLst/>
            </a:endParaRPr>
          </a:p>
          <a:p>
            <a:r>
              <a:rPr lang="en-US" sz="1800" b="0" i="0" u="none" strike="noStrike" dirty="0">
                <a:solidFill>
                  <a:srgbClr val="000000"/>
                </a:solidFill>
                <a:effectLst/>
                <a:latin typeface="Arial" panose="020B0604020202020204" pitchFamily="34" charset="0"/>
              </a:rPr>
              <a:t>find the interactions with the above features using the Shapley partial dependence plot. </a:t>
            </a:r>
            <a:endParaRPr lang="en-SG" dirty="0"/>
          </a:p>
        </p:txBody>
      </p:sp>
      <p:pic>
        <p:nvPicPr>
          <p:cNvPr id="7" name="Picture 6">
            <a:extLst>
              <a:ext uri="{FF2B5EF4-FFF2-40B4-BE49-F238E27FC236}">
                <a16:creationId xmlns:a16="http://schemas.microsoft.com/office/drawing/2014/main" id="{80DB73BE-73CD-CEFC-3170-B9992AAC7FDB}"/>
              </a:ext>
            </a:extLst>
          </p:cNvPr>
          <p:cNvPicPr>
            <a:picLocks noChangeAspect="1"/>
          </p:cNvPicPr>
          <p:nvPr/>
        </p:nvPicPr>
        <p:blipFill>
          <a:blip r:embed="rId2"/>
          <a:stretch>
            <a:fillRect/>
          </a:stretch>
        </p:blipFill>
        <p:spPr>
          <a:xfrm>
            <a:off x="4417970" y="2613991"/>
            <a:ext cx="2664672" cy="3041374"/>
          </a:xfrm>
          <a:prstGeom prst="rect">
            <a:avLst/>
          </a:prstGeom>
        </p:spPr>
      </p:pic>
      <p:pic>
        <p:nvPicPr>
          <p:cNvPr id="12292" name="Picture 4">
            <a:extLst>
              <a:ext uri="{FF2B5EF4-FFF2-40B4-BE49-F238E27FC236}">
                <a16:creationId xmlns:a16="http://schemas.microsoft.com/office/drawing/2014/main" id="{9D02E35F-43E2-4789-BDFB-EE9BCAB0D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667" y="2270333"/>
            <a:ext cx="4409600" cy="195331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CF5B4051-C6DA-9BB6-8D03-9255A9A83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0073" y="4462669"/>
            <a:ext cx="4412194" cy="195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48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9922-26E0-2421-45C3-96E3A5034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057F6-5708-84A4-73BD-8BFCC152420A}"/>
              </a:ext>
            </a:extLst>
          </p:cNvPr>
          <p:cNvSpPr>
            <a:spLocks noGrp="1"/>
          </p:cNvSpPr>
          <p:nvPr>
            <p:ph type="title"/>
          </p:nvPr>
        </p:nvSpPr>
        <p:spPr/>
        <p:txBody>
          <a:bodyPr>
            <a:normAutofit/>
          </a:bodyPr>
          <a:lstStyle/>
          <a:p>
            <a:r>
              <a:rPr lang="en-SG" dirty="0"/>
              <a:t>Train set Error Analysis</a:t>
            </a:r>
            <a:br>
              <a:rPr lang="en-SG" dirty="0"/>
            </a:br>
            <a:r>
              <a:rPr lang="en-SG" sz="2400" dirty="0"/>
              <a:t>Shapley Overprediction analysis</a:t>
            </a:r>
          </a:p>
        </p:txBody>
      </p:sp>
      <p:sp>
        <p:nvSpPr>
          <p:cNvPr id="3" name="Content Placeholder 2">
            <a:extLst>
              <a:ext uri="{FF2B5EF4-FFF2-40B4-BE49-F238E27FC236}">
                <a16:creationId xmlns:a16="http://schemas.microsoft.com/office/drawing/2014/main" id="{A335960E-283F-8FDE-838F-660CF4BBED10}"/>
              </a:ext>
            </a:extLst>
          </p:cNvPr>
          <p:cNvSpPr>
            <a:spLocks noGrp="1"/>
          </p:cNvSpPr>
          <p:nvPr>
            <p:ph idx="1"/>
          </p:nvPr>
        </p:nvSpPr>
        <p:spPr>
          <a:xfrm>
            <a:off x="838200" y="1825625"/>
            <a:ext cx="3694043" cy="4351338"/>
          </a:xfrm>
        </p:spPr>
        <p:txBody>
          <a:bodyPr>
            <a:normAutofit fontScale="92500" lnSpcReduction="20000"/>
          </a:bodyPr>
          <a:lstStyle/>
          <a:p>
            <a:pPr rtl="0"/>
            <a:r>
              <a:rPr lang="en-US" sz="1800" b="0" i="0" u="none" strike="noStrike" dirty="0">
                <a:solidFill>
                  <a:srgbClr val="000000"/>
                </a:solidFill>
                <a:effectLst/>
                <a:latin typeface="Arial" panose="020B0604020202020204" pitchFamily="34" charset="0"/>
              </a:rPr>
              <a:t>Many high important/ranked bad features that prevent underprediction are also the features that cause overprediction and are discarded</a:t>
            </a:r>
            <a:endParaRPr lang="en-US" b="0" dirty="0">
              <a:effectLst/>
            </a:endParaRPr>
          </a:p>
          <a:p>
            <a:r>
              <a:rPr lang="en-US" sz="1800" b="0" i="0" u="none" strike="noStrike" dirty="0">
                <a:solidFill>
                  <a:srgbClr val="000000"/>
                </a:solidFill>
                <a:effectLst/>
                <a:latin typeface="Arial" panose="020B0604020202020204" pitchFamily="34" charset="0"/>
              </a:rPr>
              <a:t>There are some features with lower rank that are in </a:t>
            </a:r>
            <a:r>
              <a:rPr lang="en-US" sz="1800" b="0" i="0" u="none" strike="noStrike" dirty="0" err="1">
                <a:solidFill>
                  <a:srgbClr val="000000"/>
                </a:solidFill>
                <a:effectLst/>
                <a:latin typeface="Arial" panose="020B0604020202020204" pitchFamily="34" charset="0"/>
              </a:rPr>
              <a:t>op_bad</a:t>
            </a:r>
            <a:r>
              <a:rPr lang="en-US" sz="1800" b="0" i="0" u="none" strike="noStrike" dirty="0">
                <a:solidFill>
                  <a:srgbClr val="000000"/>
                </a:solidFill>
                <a:effectLst/>
                <a:latin typeface="Arial" panose="020B0604020202020204" pitchFamily="34" charset="0"/>
              </a:rPr>
              <a:t> but not in </a:t>
            </a:r>
            <a:r>
              <a:rPr lang="en-US" sz="1800" b="0" i="0" u="none" strike="noStrike" dirty="0" err="1">
                <a:solidFill>
                  <a:srgbClr val="000000"/>
                </a:solidFill>
                <a:effectLst/>
                <a:latin typeface="Arial" panose="020B0604020202020204" pitchFamily="34" charset="0"/>
              </a:rPr>
              <a:t>up_good</a:t>
            </a:r>
            <a:r>
              <a:rPr lang="en-US" sz="1800" b="0" i="0" u="none" strike="noStrike" dirty="0">
                <a:solidFill>
                  <a:srgbClr val="000000"/>
                </a:solidFill>
                <a:effectLst/>
                <a:latin typeface="Arial" panose="020B0604020202020204" pitchFamily="34" charset="0"/>
              </a:rPr>
              <a:t>.</a:t>
            </a:r>
          </a:p>
          <a:p>
            <a:pPr rtl="0"/>
            <a:r>
              <a:rPr lang="en-US" sz="1800" b="0" i="0" u="none" strike="noStrike" dirty="0">
                <a:solidFill>
                  <a:srgbClr val="CC0000"/>
                </a:solidFill>
                <a:effectLst/>
                <a:latin typeface="Arial" panose="020B0604020202020204" pitchFamily="34" charset="0"/>
              </a:rPr>
              <a:t>{'max_bid_price1’,  'min_ask_price2’,  'min_price1’,  'tlog_tlinear_range_bid_price2’,  'Tlog_tlog1p_eps1e4_range_bid_price1'}</a:t>
            </a:r>
            <a:endParaRPr lang="en-US" b="0" dirty="0">
              <a:effectLst/>
            </a:endParaRPr>
          </a:p>
          <a:p>
            <a:pPr rtl="0"/>
            <a:r>
              <a:rPr lang="en-US" sz="1800" b="0" i="0" u="none" strike="noStrike" dirty="0">
                <a:solidFill>
                  <a:srgbClr val="38761D"/>
                </a:solidFill>
                <a:effectLst/>
                <a:latin typeface="Arial" panose="020B0604020202020204" pitchFamily="34" charset="0"/>
              </a:rPr>
              <a:t>{'soft_stock_mean_tvpl2_:20', 'tlog_tlinear_sad_ask_size2', 'tlog_tlinear_sad_bid_size1', 'tlog_tlinear_sad_size1’,  'trade_count_15_15’}</a:t>
            </a:r>
            <a:endParaRPr lang="en-US" b="0" dirty="0">
              <a:effectLst/>
            </a:endParaRPr>
          </a:p>
          <a:p>
            <a:r>
              <a:rPr lang="en-US" sz="1800" b="0" i="0" u="none" strike="noStrike" dirty="0">
                <a:solidFill>
                  <a:srgbClr val="000000"/>
                </a:solidFill>
                <a:effectLst/>
                <a:latin typeface="Arial" panose="020B0604020202020204" pitchFamily="34" charset="0"/>
              </a:rPr>
              <a:t>Find the interactions with these features using the Shapley partial dependence plot. </a:t>
            </a:r>
            <a:endParaRPr lang="en-SG" dirty="0"/>
          </a:p>
        </p:txBody>
      </p:sp>
      <p:pic>
        <p:nvPicPr>
          <p:cNvPr id="5" name="Picture 4">
            <a:extLst>
              <a:ext uri="{FF2B5EF4-FFF2-40B4-BE49-F238E27FC236}">
                <a16:creationId xmlns:a16="http://schemas.microsoft.com/office/drawing/2014/main" id="{3FEDAD84-18EF-2943-BE01-66DF942310C3}"/>
              </a:ext>
            </a:extLst>
          </p:cNvPr>
          <p:cNvPicPr>
            <a:picLocks noChangeAspect="1"/>
          </p:cNvPicPr>
          <p:nvPr/>
        </p:nvPicPr>
        <p:blipFill>
          <a:blip r:embed="rId2"/>
          <a:stretch>
            <a:fillRect/>
          </a:stretch>
        </p:blipFill>
        <p:spPr>
          <a:xfrm>
            <a:off x="4446275" y="2571229"/>
            <a:ext cx="2928391" cy="3921646"/>
          </a:xfrm>
          <a:prstGeom prst="rect">
            <a:avLst/>
          </a:prstGeom>
        </p:spPr>
      </p:pic>
      <p:pic>
        <p:nvPicPr>
          <p:cNvPr id="13316" name="Picture 4">
            <a:extLst>
              <a:ext uri="{FF2B5EF4-FFF2-40B4-BE49-F238E27FC236}">
                <a16:creationId xmlns:a16="http://schemas.microsoft.com/office/drawing/2014/main" id="{1D4EB06C-401E-2BB2-5805-DFD5020A1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67401"/>
            <a:ext cx="5691809" cy="253389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2FF22B3A-37F0-9E80-1826-743C7B7FC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530" y="4197155"/>
            <a:ext cx="5247862" cy="234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161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31625-60F4-0517-CC87-C9859130C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FC941-3DCF-A3D0-C3A5-6B0F5FD18D98}"/>
              </a:ext>
            </a:extLst>
          </p:cNvPr>
          <p:cNvSpPr>
            <a:spLocks noGrp="1"/>
          </p:cNvSpPr>
          <p:nvPr>
            <p:ph type="title"/>
          </p:nvPr>
        </p:nvSpPr>
        <p:spPr/>
        <p:txBody>
          <a:bodyPr>
            <a:normAutofit/>
          </a:bodyPr>
          <a:lstStyle/>
          <a:p>
            <a:r>
              <a:rPr lang="en-SG" dirty="0"/>
              <a:t>Train set Error Analysis</a:t>
            </a:r>
            <a:br>
              <a:rPr lang="en-SG" dirty="0"/>
            </a:br>
            <a:r>
              <a:rPr lang="en-US" sz="2400" b="0" i="0" u="none" strike="noStrike" dirty="0">
                <a:solidFill>
                  <a:srgbClr val="000000"/>
                </a:solidFill>
                <a:effectLst/>
              </a:rPr>
              <a:t>Shapley partial dependence plots with interaction</a:t>
            </a:r>
            <a:endParaRPr lang="en-SG" sz="2400" dirty="0"/>
          </a:p>
        </p:txBody>
      </p:sp>
      <p:sp>
        <p:nvSpPr>
          <p:cNvPr id="3" name="Content Placeholder 2">
            <a:extLst>
              <a:ext uri="{FF2B5EF4-FFF2-40B4-BE49-F238E27FC236}">
                <a16:creationId xmlns:a16="http://schemas.microsoft.com/office/drawing/2014/main" id="{642DB8DA-DE3B-7B56-217A-A11995EE6C26}"/>
              </a:ext>
            </a:extLst>
          </p:cNvPr>
          <p:cNvSpPr>
            <a:spLocks noGrp="1"/>
          </p:cNvSpPr>
          <p:nvPr>
            <p:ph idx="1"/>
          </p:nvPr>
        </p:nvSpPr>
        <p:spPr>
          <a:xfrm>
            <a:off x="838200" y="1825625"/>
            <a:ext cx="5257800" cy="4351338"/>
          </a:xfrm>
        </p:spPr>
        <p:txBody>
          <a:bodyPr/>
          <a:lstStyle/>
          <a:p>
            <a:r>
              <a:rPr lang="en-SG" sz="1800" b="0" i="0" u="none" strike="noStrike" dirty="0">
                <a:solidFill>
                  <a:srgbClr val="434343"/>
                </a:solidFill>
                <a:effectLst/>
                <a:latin typeface="Arial" panose="020B0604020202020204" pitchFamily="34" charset="0"/>
              </a:rPr>
              <a:t>Features that prevent Underprediction</a:t>
            </a:r>
          </a:p>
        </p:txBody>
      </p:sp>
      <p:graphicFrame>
        <p:nvGraphicFramePr>
          <p:cNvPr id="6" name="Diagram 5">
            <a:extLst>
              <a:ext uri="{FF2B5EF4-FFF2-40B4-BE49-F238E27FC236}">
                <a16:creationId xmlns:a16="http://schemas.microsoft.com/office/drawing/2014/main" id="{3F4AEC1D-9D30-1ADB-8D2A-21DC2A5EDB00}"/>
              </a:ext>
            </a:extLst>
          </p:cNvPr>
          <p:cNvGraphicFramePr/>
          <p:nvPr>
            <p:extLst>
              <p:ext uri="{D42A27DB-BD31-4B8C-83A1-F6EECF244321}">
                <p14:modId xmlns:p14="http://schemas.microsoft.com/office/powerpoint/2010/main" val="274217249"/>
              </p:ext>
            </p:extLst>
          </p:nvPr>
        </p:nvGraphicFramePr>
        <p:xfrm>
          <a:off x="1192625" y="2252677"/>
          <a:ext cx="3422507" cy="985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748020A9-F906-EB9A-EBF5-B60CBAEF1B30}"/>
              </a:ext>
            </a:extLst>
          </p:cNvPr>
          <p:cNvPicPr>
            <a:picLocks noChangeAspect="1"/>
          </p:cNvPicPr>
          <p:nvPr/>
        </p:nvPicPr>
        <p:blipFill>
          <a:blip r:embed="rId7"/>
          <a:stretch>
            <a:fillRect/>
          </a:stretch>
        </p:blipFill>
        <p:spPr>
          <a:xfrm>
            <a:off x="7174091" y="452804"/>
            <a:ext cx="2275536" cy="2229097"/>
          </a:xfrm>
          <a:prstGeom prst="rect">
            <a:avLst/>
          </a:prstGeom>
        </p:spPr>
      </p:pic>
      <p:graphicFrame>
        <p:nvGraphicFramePr>
          <p:cNvPr id="14" name="Diagram 13">
            <a:extLst>
              <a:ext uri="{FF2B5EF4-FFF2-40B4-BE49-F238E27FC236}">
                <a16:creationId xmlns:a16="http://schemas.microsoft.com/office/drawing/2014/main" id="{DB32E58A-4781-A40C-4F9A-E2040ADABE60}"/>
              </a:ext>
            </a:extLst>
          </p:cNvPr>
          <p:cNvGraphicFramePr/>
          <p:nvPr>
            <p:extLst>
              <p:ext uri="{D42A27DB-BD31-4B8C-83A1-F6EECF244321}">
                <p14:modId xmlns:p14="http://schemas.microsoft.com/office/powerpoint/2010/main" val="1930534032"/>
              </p:ext>
            </p:extLst>
          </p:nvPr>
        </p:nvGraphicFramePr>
        <p:xfrm>
          <a:off x="1192625" y="3372895"/>
          <a:ext cx="2646130" cy="9852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Picture 15">
            <a:extLst>
              <a:ext uri="{FF2B5EF4-FFF2-40B4-BE49-F238E27FC236}">
                <a16:creationId xmlns:a16="http://schemas.microsoft.com/office/drawing/2014/main" id="{EA00A28F-CF37-EAF8-5E3C-C5FD68B6FBAA}"/>
              </a:ext>
            </a:extLst>
          </p:cNvPr>
          <p:cNvPicPr>
            <a:picLocks noChangeAspect="1"/>
          </p:cNvPicPr>
          <p:nvPr/>
        </p:nvPicPr>
        <p:blipFill>
          <a:blip r:embed="rId13"/>
          <a:stretch>
            <a:fillRect/>
          </a:stretch>
        </p:blipFill>
        <p:spPr>
          <a:xfrm>
            <a:off x="9542345" y="379203"/>
            <a:ext cx="2103315" cy="2179078"/>
          </a:xfrm>
          <a:prstGeom prst="rect">
            <a:avLst/>
          </a:prstGeom>
        </p:spPr>
      </p:pic>
      <p:graphicFrame>
        <p:nvGraphicFramePr>
          <p:cNvPr id="18" name="Diagram 17">
            <a:extLst>
              <a:ext uri="{FF2B5EF4-FFF2-40B4-BE49-F238E27FC236}">
                <a16:creationId xmlns:a16="http://schemas.microsoft.com/office/drawing/2014/main" id="{D9BDB0FE-E02F-1D0E-06D7-62098A821E29}"/>
              </a:ext>
            </a:extLst>
          </p:cNvPr>
          <p:cNvGraphicFramePr/>
          <p:nvPr>
            <p:extLst>
              <p:ext uri="{D42A27DB-BD31-4B8C-83A1-F6EECF244321}">
                <p14:modId xmlns:p14="http://schemas.microsoft.com/office/powerpoint/2010/main" val="3910491062"/>
              </p:ext>
            </p:extLst>
          </p:nvPr>
        </p:nvGraphicFramePr>
        <p:xfrm>
          <a:off x="633920" y="4425352"/>
          <a:ext cx="2471589" cy="88841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2" name="Picture 21">
            <a:extLst>
              <a:ext uri="{FF2B5EF4-FFF2-40B4-BE49-F238E27FC236}">
                <a16:creationId xmlns:a16="http://schemas.microsoft.com/office/drawing/2014/main" id="{22F52693-5F6A-E0AB-4E28-00A76DA1C5A1}"/>
              </a:ext>
            </a:extLst>
          </p:cNvPr>
          <p:cNvPicPr>
            <a:picLocks noChangeAspect="1"/>
          </p:cNvPicPr>
          <p:nvPr/>
        </p:nvPicPr>
        <p:blipFill>
          <a:blip r:embed="rId19"/>
          <a:stretch>
            <a:fillRect/>
          </a:stretch>
        </p:blipFill>
        <p:spPr>
          <a:xfrm>
            <a:off x="9542345" y="2763176"/>
            <a:ext cx="2442820" cy="2550591"/>
          </a:xfrm>
          <a:prstGeom prst="rect">
            <a:avLst/>
          </a:prstGeom>
        </p:spPr>
      </p:pic>
      <p:pic>
        <p:nvPicPr>
          <p:cNvPr id="24" name="Picture 23">
            <a:extLst>
              <a:ext uri="{FF2B5EF4-FFF2-40B4-BE49-F238E27FC236}">
                <a16:creationId xmlns:a16="http://schemas.microsoft.com/office/drawing/2014/main" id="{45416B16-0E9C-5925-6D23-BBCDD47C3F5E}"/>
              </a:ext>
            </a:extLst>
          </p:cNvPr>
          <p:cNvPicPr>
            <a:picLocks noChangeAspect="1"/>
          </p:cNvPicPr>
          <p:nvPr/>
        </p:nvPicPr>
        <p:blipFill>
          <a:blip r:embed="rId20"/>
          <a:stretch>
            <a:fillRect/>
          </a:stretch>
        </p:blipFill>
        <p:spPr>
          <a:xfrm>
            <a:off x="7006807" y="2806486"/>
            <a:ext cx="2442820" cy="2333143"/>
          </a:xfrm>
          <a:prstGeom prst="rect">
            <a:avLst/>
          </a:prstGeom>
        </p:spPr>
      </p:pic>
      <p:graphicFrame>
        <p:nvGraphicFramePr>
          <p:cNvPr id="26" name="Diagram 25">
            <a:extLst>
              <a:ext uri="{FF2B5EF4-FFF2-40B4-BE49-F238E27FC236}">
                <a16:creationId xmlns:a16="http://schemas.microsoft.com/office/drawing/2014/main" id="{C488A8AB-1E00-5AE0-CBCD-A1575590D273}"/>
              </a:ext>
            </a:extLst>
          </p:cNvPr>
          <p:cNvGraphicFramePr/>
          <p:nvPr>
            <p:extLst>
              <p:ext uri="{D42A27DB-BD31-4B8C-83A1-F6EECF244321}">
                <p14:modId xmlns:p14="http://schemas.microsoft.com/office/powerpoint/2010/main" val="2194294957"/>
              </p:ext>
            </p:extLst>
          </p:nvPr>
        </p:nvGraphicFramePr>
        <p:xfrm>
          <a:off x="3309789" y="4436055"/>
          <a:ext cx="3529900" cy="898439"/>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4" name="TextBox 3">
            <a:extLst>
              <a:ext uri="{FF2B5EF4-FFF2-40B4-BE49-F238E27FC236}">
                <a16:creationId xmlns:a16="http://schemas.microsoft.com/office/drawing/2014/main" id="{D13D6ED0-FB47-6664-B62F-1D0F2DE115D3}"/>
              </a:ext>
            </a:extLst>
          </p:cNvPr>
          <p:cNvSpPr txBox="1"/>
          <p:nvPr/>
        </p:nvSpPr>
        <p:spPr>
          <a:xfrm>
            <a:off x="838200" y="5609262"/>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796367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47C8B-A5DE-002E-3502-862ED9E7B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D9F9F-E509-BF80-D309-6359DB99B367}"/>
              </a:ext>
            </a:extLst>
          </p:cNvPr>
          <p:cNvSpPr>
            <a:spLocks noGrp="1"/>
          </p:cNvSpPr>
          <p:nvPr>
            <p:ph type="title"/>
          </p:nvPr>
        </p:nvSpPr>
        <p:spPr/>
        <p:txBody>
          <a:bodyPr>
            <a:normAutofit/>
          </a:bodyPr>
          <a:lstStyle/>
          <a:p>
            <a:r>
              <a:rPr lang="en-SG" dirty="0"/>
              <a:t>Train set Error Analysis</a:t>
            </a:r>
            <a:br>
              <a:rPr lang="en-SG" dirty="0"/>
            </a:br>
            <a:r>
              <a:rPr lang="en-US" sz="2400" b="0" i="0" u="none" strike="noStrike" dirty="0">
                <a:solidFill>
                  <a:srgbClr val="000000"/>
                </a:solidFill>
                <a:effectLst/>
              </a:rPr>
              <a:t>Shapley partial dependence plots with interaction</a:t>
            </a:r>
            <a:endParaRPr lang="en-SG" sz="2400" dirty="0"/>
          </a:p>
        </p:txBody>
      </p:sp>
      <p:sp>
        <p:nvSpPr>
          <p:cNvPr id="3" name="Content Placeholder 2">
            <a:extLst>
              <a:ext uri="{FF2B5EF4-FFF2-40B4-BE49-F238E27FC236}">
                <a16:creationId xmlns:a16="http://schemas.microsoft.com/office/drawing/2014/main" id="{47EF8935-E61C-CC39-CD5E-B8A018314DAB}"/>
              </a:ext>
            </a:extLst>
          </p:cNvPr>
          <p:cNvSpPr>
            <a:spLocks noGrp="1"/>
          </p:cNvSpPr>
          <p:nvPr>
            <p:ph idx="1"/>
          </p:nvPr>
        </p:nvSpPr>
        <p:spPr>
          <a:xfrm>
            <a:off x="838200" y="1825625"/>
            <a:ext cx="5257800" cy="4351338"/>
          </a:xfrm>
        </p:spPr>
        <p:txBody>
          <a:bodyPr/>
          <a:lstStyle/>
          <a:p>
            <a:r>
              <a:rPr lang="en-SG" sz="1800" b="0" i="0" u="none" strike="noStrike" dirty="0">
                <a:solidFill>
                  <a:srgbClr val="434343"/>
                </a:solidFill>
                <a:effectLst/>
                <a:latin typeface="Arial" panose="020B0604020202020204" pitchFamily="34" charset="0"/>
              </a:rPr>
              <a:t>Features that prevent Overprediction</a:t>
            </a:r>
          </a:p>
        </p:txBody>
      </p:sp>
      <p:graphicFrame>
        <p:nvGraphicFramePr>
          <p:cNvPr id="6" name="Diagram 5">
            <a:extLst>
              <a:ext uri="{FF2B5EF4-FFF2-40B4-BE49-F238E27FC236}">
                <a16:creationId xmlns:a16="http://schemas.microsoft.com/office/drawing/2014/main" id="{474B09E7-D1C3-3F00-95BB-426BBC3010F4}"/>
              </a:ext>
            </a:extLst>
          </p:cNvPr>
          <p:cNvGraphicFramePr/>
          <p:nvPr>
            <p:extLst>
              <p:ext uri="{D42A27DB-BD31-4B8C-83A1-F6EECF244321}">
                <p14:modId xmlns:p14="http://schemas.microsoft.com/office/powerpoint/2010/main" val="958999074"/>
              </p:ext>
            </p:extLst>
          </p:nvPr>
        </p:nvGraphicFramePr>
        <p:xfrm>
          <a:off x="966931" y="2510287"/>
          <a:ext cx="4312435" cy="1019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F9C03ADC-6A81-A70B-DF7F-282BD9D9B99B}"/>
              </a:ext>
            </a:extLst>
          </p:cNvPr>
          <p:cNvGraphicFramePr/>
          <p:nvPr>
            <p:extLst>
              <p:ext uri="{D42A27DB-BD31-4B8C-83A1-F6EECF244321}">
                <p14:modId xmlns:p14="http://schemas.microsoft.com/office/powerpoint/2010/main" val="3584012586"/>
              </p:ext>
            </p:extLst>
          </p:nvPr>
        </p:nvGraphicFramePr>
        <p:xfrm>
          <a:off x="966931" y="3925019"/>
          <a:ext cx="2638911" cy="9403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23CDC04A-65CB-AAF6-B59D-3D08586C28A8}"/>
              </a:ext>
            </a:extLst>
          </p:cNvPr>
          <p:cNvPicPr>
            <a:picLocks noChangeAspect="1"/>
          </p:cNvPicPr>
          <p:nvPr/>
        </p:nvPicPr>
        <p:blipFill>
          <a:blip r:embed="rId12"/>
          <a:stretch>
            <a:fillRect/>
          </a:stretch>
        </p:blipFill>
        <p:spPr>
          <a:xfrm>
            <a:off x="7179126" y="691422"/>
            <a:ext cx="2334924" cy="2241527"/>
          </a:xfrm>
          <a:prstGeom prst="rect">
            <a:avLst/>
          </a:prstGeom>
        </p:spPr>
      </p:pic>
      <p:graphicFrame>
        <p:nvGraphicFramePr>
          <p:cNvPr id="13" name="Diagram 12">
            <a:extLst>
              <a:ext uri="{FF2B5EF4-FFF2-40B4-BE49-F238E27FC236}">
                <a16:creationId xmlns:a16="http://schemas.microsoft.com/office/drawing/2014/main" id="{45B56F8E-E0A2-F197-053D-686A5AF75909}"/>
              </a:ext>
            </a:extLst>
          </p:cNvPr>
          <p:cNvGraphicFramePr/>
          <p:nvPr>
            <p:extLst>
              <p:ext uri="{D42A27DB-BD31-4B8C-83A1-F6EECF244321}">
                <p14:modId xmlns:p14="http://schemas.microsoft.com/office/powerpoint/2010/main" val="3307447525"/>
              </p:ext>
            </p:extLst>
          </p:nvPr>
        </p:nvGraphicFramePr>
        <p:xfrm>
          <a:off x="164675" y="5307406"/>
          <a:ext cx="7538714" cy="120032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2" name="Picture 11">
            <a:extLst>
              <a:ext uri="{FF2B5EF4-FFF2-40B4-BE49-F238E27FC236}">
                <a16:creationId xmlns:a16="http://schemas.microsoft.com/office/drawing/2014/main" id="{F6F55BB4-7904-515D-344E-3A40A7AA042C}"/>
              </a:ext>
            </a:extLst>
          </p:cNvPr>
          <p:cNvPicPr>
            <a:picLocks noChangeAspect="1"/>
          </p:cNvPicPr>
          <p:nvPr/>
        </p:nvPicPr>
        <p:blipFill>
          <a:blip r:embed="rId18"/>
          <a:stretch>
            <a:fillRect/>
          </a:stretch>
        </p:blipFill>
        <p:spPr>
          <a:xfrm>
            <a:off x="9589466" y="3036721"/>
            <a:ext cx="2400692" cy="2052273"/>
          </a:xfrm>
          <a:prstGeom prst="rect">
            <a:avLst/>
          </a:prstGeom>
        </p:spPr>
      </p:pic>
      <p:pic>
        <p:nvPicPr>
          <p:cNvPr id="16" name="Picture 15">
            <a:extLst>
              <a:ext uri="{FF2B5EF4-FFF2-40B4-BE49-F238E27FC236}">
                <a16:creationId xmlns:a16="http://schemas.microsoft.com/office/drawing/2014/main" id="{A03535ED-7270-536C-0649-F2C4441A88F8}"/>
              </a:ext>
            </a:extLst>
          </p:cNvPr>
          <p:cNvPicPr>
            <a:picLocks noChangeAspect="1"/>
          </p:cNvPicPr>
          <p:nvPr/>
        </p:nvPicPr>
        <p:blipFill>
          <a:blip r:embed="rId19"/>
          <a:stretch>
            <a:fillRect/>
          </a:stretch>
        </p:blipFill>
        <p:spPr>
          <a:xfrm>
            <a:off x="7300077" y="3020179"/>
            <a:ext cx="2093021" cy="2028989"/>
          </a:xfrm>
          <a:prstGeom prst="rect">
            <a:avLst/>
          </a:prstGeom>
        </p:spPr>
      </p:pic>
      <p:pic>
        <p:nvPicPr>
          <p:cNvPr id="18" name="Picture 17">
            <a:extLst>
              <a:ext uri="{FF2B5EF4-FFF2-40B4-BE49-F238E27FC236}">
                <a16:creationId xmlns:a16="http://schemas.microsoft.com/office/drawing/2014/main" id="{C3B24151-60DB-AF50-BAF5-0A5355602B6B}"/>
              </a:ext>
            </a:extLst>
          </p:cNvPr>
          <p:cNvPicPr>
            <a:picLocks noChangeAspect="1"/>
          </p:cNvPicPr>
          <p:nvPr/>
        </p:nvPicPr>
        <p:blipFill>
          <a:blip r:embed="rId20"/>
          <a:stretch>
            <a:fillRect/>
          </a:stretch>
        </p:blipFill>
        <p:spPr>
          <a:xfrm>
            <a:off x="9812406" y="802859"/>
            <a:ext cx="2214919" cy="1775658"/>
          </a:xfrm>
          <a:prstGeom prst="rect">
            <a:avLst/>
          </a:prstGeom>
        </p:spPr>
      </p:pic>
      <p:graphicFrame>
        <p:nvGraphicFramePr>
          <p:cNvPr id="20" name="Diagram 19">
            <a:extLst>
              <a:ext uri="{FF2B5EF4-FFF2-40B4-BE49-F238E27FC236}">
                <a16:creationId xmlns:a16="http://schemas.microsoft.com/office/drawing/2014/main" id="{2229F88D-8E6D-2B37-298E-F3D0298209CF}"/>
              </a:ext>
            </a:extLst>
          </p:cNvPr>
          <p:cNvGraphicFramePr/>
          <p:nvPr/>
        </p:nvGraphicFramePr>
        <p:xfrm>
          <a:off x="3605843" y="3530072"/>
          <a:ext cx="9532188" cy="861774"/>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Tree>
    <p:extLst>
      <p:ext uri="{BB962C8B-B14F-4D97-AF65-F5344CB8AC3E}">
        <p14:creationId xmlns:p14="http://schemas.microsoft.com/office/powerpoint/2010/main" val="299427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967F6-3674-53B4-06BB-7668820DEE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05473-8A17-58D2-2564-5787342854A0}"/>
              </a:ext>
            </a:extLst>
          </p:cNvPr>
          <p:cNvSpPr>
            <a:spLocks noGrp="1"/>
          </p:cNvSpPr>
          <p:nvPr>
            <p:ph type="title"/>
          </p:nvPr>
        </p:nvSpPr>
        <p:spPr/>
        <p:txBody>
          <a:bodyPr>
            <a:normAutofit/>
          </a:bodyPr>
          <a:lstStyle/>
          <a:p>
            <a:r>
              <a:rPr lang="en-SG" dirty="0"/>
              <a:t>Train set Error Analysis</a:t>
            </a:r>
            <a:br>
              <a:rPr lang="en-SG" dirty="0"/>
            </a:br>
            <a:r>
              <a:rPr lang="en-US" sz="2400" b="0" i="0" u="none" strike="noStrike" dirty="0">
                <a:solidFill>
                  <a:srgbClr val="000000"/>
                </a:solidFill>
                <a:effectLst/>
              </a:rPr>
              <a:t>Feature Shapley values vs. error for all instances</a:t>
            </a:r>
            <a:endParaRPr lang="en-SG" sz="2400" dirty="0"/>
          </a:p>
        </p:txBody>
      </p:sp>
      <p:sp>
        <p:nvSpPr>
          <p:cNvPr id="3" name="Content Placeholder 2">
            <a:extLst>
              <a:ext uri="{FF2B5EF4-FFF2-40B4-BE49-F238E27FC236}">
                <a16:creationId xmlns:a16="http://schemas.microsoft.com/office/drawing/2014/main" id="{3B706136-C5D5-40CA-5502-7E5944EA6C6D}"/>
              </a:ext>
            </a:extLst>
          </p:cNvPr>
          <p:cNvSpPr>
            <a:spLocks noGrp="1"/>
          </p:cNvSpPr>
          <p:nvPr>
            <p:ph idx="1"/>
          </p:nvPr>
        </p:nvSpPr>
        <p:spPr/>
        <p:txBody>
          <a:bodyPr/>
          <a:lstStyle/>
          <a:p>
            <a:r>
              <a:rPr lang="en-SG" dirty="0"/>
              <a:t>Highly negatively and positively correlated features</a:t>
            </a:r>
          </a:p>
        </p:txBody>
      </p:sp>
      <p:pic>
        <p:nvPicPr>
          <p:cNvPr id="1026" name="Picture 2">
            <a:extLst>
              <a:ext uri="{FF2B5EF4-FFF2-40B4-BE49-F238E27FC236}">
                <a16:creationId xmlns:a16="http://schemas.microsoft.com/office/drawing/2014/main" id="{D8B0D3B5-9AD0-3E0D-CCB1-E8489BFBE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837" y="2602967"/>
            <a:ext cx="3942134" cy="3889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9D1770-868D-9E86-2F00-8ACD497F6E69}"/>
              </a:ext>
            </a:extLst>
          </p:cNvPr>
          <p:cNvSpPr txBox="1"/>
          <p:nvPr/>
        </p:nvSpPr>
        <p:spPr>
          <a:xfrm>
            <a:off x="8110847" y="2992582"/>
            <a:ext cx="2945080" cy="646331"/>
          </a:xfrm>
          <a:prstGeom prst="rect">
            <a:avLst/>
          </a:prstGeom>
          <a:noFill/>
        </p:spPr>
        <p:txBody>
          <a:bodyPr wrap="square" rtlCol="0">
            <a:spAutoFit/>
          </a:bodyPr>
          <a:lstStyle/>
          <a:p>
            <a:r>
              <a:rPr lang="en-SG" dirty="0">
                <a:solidFill>
                  <a:srgbClr val="FF0000"/>
                </a:solidFill>
              </a:rPr>
              <a:t>Check positive correlations as well!!</a:t>
            </a:r>
          </a:p>
        </p:txBody>
      </p:sp>
      <p:sp>
        <p:nvSpPr>
          <p:cNvPr id="5" name="TextBox 4">
            <a:extLst>
              <a:ext uri="{FF2B5EF4-FFF2-40B4-BE49-F238E27FC236}">
                <a16:creationId xmlns:a16="http://schemas.microsoft.com/office/drawing/2014/main" id="{870E521E-7902-2E1D-268D-9AC88278BF95}"/>
              </a:ext>
            </a:extLst>
          </p:cNvPr>
          <p:cNvSpPr txBox="1"/>
          <p:nvPr/>
        </p:nvSpPr>
        <p:spPr>
          <a:xfrm>
            <a:off x="838200" y="6060993"/>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1290316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A69D7-E9A0-9CD7-53BE-9019B44AC4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7B161-685A-E9D4-E96A-9B02B76DF56E}"/>
              </a:ext>
            </a:extLst>
          </p:cNvPr>
          <p:cNvSpPr>
            <a:spLocks noGrp="1"/>
          </p:cNvSpPr>
          <p:nvPr>
            <p:ph type="title"/>
          </p:nvPr>
        </p:nvSpPr>
        <p:spPr/>
        <p:txBody>
          <a:bodyPr>
            <a:normAutofit/>
          </a:bodyPr>
          <a:lstStyle/>
          <a:p>
            <a:r>
              <a:rPr lang="en-SG" dirty="0"/>
              <a:t>Test set Error Analysis</a:t>
            </a:r>
            <a:br>
              <a:rPr lang="en-SG" dirty="0"/>
            </a:br>
            <a:r>
              <a:rPr lang="en-US" sz="2400" b="0" i="0" u="none" strike="noStrike" dirty="0">
                <a:solidFill>
                  <a:srgbClr val="000000"/>
                </a:solidFill>
                <a:effectLst/>
              </a:rPr>
              <a:t>Feature Shapley values vs. error for all instances</a:t>
            </a:r>
            <a:endParaRPr lang="en-SG" sz="2400" dirty="0"/>
          </a:p>
        </p:txBody>
      </p:sp>
      <p:sp>
        <p:nvSpPr>
          <p:cNvPr id="3" name="Content Placeholder 2">
            <a:extLst>
              <a:ext uri="{FF2B5EF4-FFF2-40B4-BE49-F238E27FC236}">
                <a16:creationId xmlns:a16="http://schemas.microsoft.com/office/drawing/2014/main" id="{8937C78E-E75C-9854-2BD3-451C0E29E1EF}"/>
              </a:ext>
            </a:extLst>
          </p:cNvPr>
          <p:cNvSpPr>
            <a:spLocks noGrp="1"/>
          </p:cNvSpPr>
          <p:nvPr>
            <p:ph idx="1"/>
          </p:nvPr>
        </p:nvSpPr>
        <p:spPr/>
        <p:txBody>
          <a:bodyPr/>
          <a:lstStyle/>
          <a:p>
            <a:r>
              <a:rPr lang="en-SG" dirty="0"/>
              <a:t>Highly negatively and positively correlated features</a:t>
            </a:r>
          </a:p>
        </p:txBody>
      </p:sp>
      <p:pic>
        <p:nvPicPr>
          <p:cNvPr id="2050" name="Picture 2">
            <a:extLst>
              <a:ext uri="{FF2B5EF4-FFF2-40B4-BE49-F238E27FC236}">
                <a16:creationId xmlns:a16="http://schemas.microsoft.com/office/drawing/2014/main" id="{57D7B0F2-7786-11C9-0B85-3D1DEB207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022" y="2541320"/>
            <a:ext cx="3471069"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6F2B54-CDF8-0D29-743B-09B4412B39AA}"/>
              </a:ext>
            </a:extLst>
          </p:cNvPr>
          <p:cNvSpPr txBox="1"/>
          <p:nvPr/>
        </p:nvSpPr>
        <p:spPr>
          <a:xfrm>
            <a:off x="8127551" y="3211676"/>
            <a:ext cx="3471069" cy="646331"/>
          </a:xfrm>
          <a:prstGeom prst="rect">
            <a:avLst/>
          </a:prstGeom>
          <a:noFill/>
        </p:spPr>
        <p:txBody>
          <a:bodyPr wrap="square">
            <a:spAutoFit/>
          </a:bodyPr>
          <a:lstStyle/>
          <a:p>
            <a:r>
              <a:rPr lang="en-SG" dirty="0">
                <a:solidFill>
                  <a:srgbClr val="FF0000"/>
                </a:solidFill>
              </a:rPr>
              <a:t>Check positive correlations as well!!</a:t>
            </a:r>
          </a:p>
        </p:txBody>
      </p:sp>
    </p:spTree>
    <p:extLst>
      <p:ext uri="{BB962C8B-B14F-4D97-AF65-F5344CB8AC3E}">
        <p14:creationId xmlns:p14="http://schemas.microsoft.com/office/powerpoint/2010/main" val="3392900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D79DA-6C98-C555-646E-A115C953B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1E8AA7-05F5-AA03-5EB0-09AA51603857}"/>
              </a:ext>
            </a:extLst>
          </p:cNvPr>
          <p:cNvSpPr>
            <a:spLocks noGrp="1"/>
          </p:cNvSpPr>
          <p:nvPr>
            <p:ph type="title"/>
          </p:nvPr>
        </p:nvSpPr>
        <p:spPr/>
        <p:txBody>
          <a:bodyPr>
            <a:normAutofit fontScale="90000"/>
          </a:bodyPr>
          <a:lstStyle/>
          <a:p>
            <a:r>
              <a:rPr lang="en-SG" dirty="0"/>
              <a:t>Test set Error Analysis</a:t>
            </a:r>
            <a:br>
              <a:rPr lang="en-SG" dirty="0"/>
            </a:br>
            <a:br>
              <a:rPr lang="en-US" sz="1050" b="0" dirty="0">
                <a:effectLst/>
              </a:rPr>
            </a:br>
            <a:r>
              <a:rPr lang="en-US" sz="2700" b="0" i="0" u="none" strike="noStrike" dirty="0">
                <a:solidFill>
                  <a:srgbClr val="000000"/>
                </a:solidFill>
                <a:effectLst/>
              </a:rPr>
              <a:t>Interaction terms with most important features from </a:t>
            </a:r>
            <a:r>
              <a:rPr lang="en-US" sz="2700" b="0" i="0" u="none" strike="noStrike" dirty="0" err="1">
                <a:solidFill>
                  <a:srgbClr val="000000"/>
                </a:solidFill>
                <a:effectLst/>
              </a:rPr>
              <a:t>Beeswarm</a:t>
            </a:r>
            <a:r>
              <a:rPr lang="en-US" sz="2700" b="0" i="0" u="none" strike="noStrike" dirty="0">
                <a:solidFill>
                  <a:srgbClr val="000000"/>
                </a:solidFill>
                <a:effectLst/>
              </a:rPr>
              <a:t> plot </a:t>
            </a:r>
            <a:br>
              <a:rPr lang="en-US" sz="2700" b="1" dirty="0">
                <a:effectLst/>
              </a:rPr>
            </a:br>
            <a:endParaRPr lang="en-SG" sz="2700" dirty="0"/>
          </a:p>
        </p:txBody>
      </p:sp>
      <p:graphicFrame>
        <p:nvGraphicFramePr>
          <p:cNvPr id="8" name="Diagram 7">
            <a:extLst>
              <a:ext uri="{FF2B5EF4-FFF2-40B4-BE49-F238E27FC236}">
                <a16:creationId xmlns:a16="http://schemas.microsoft.com/office/drawing/2014/main" id="{22967D0D-4E07-6CE7-1EB1-AE1DC7531832}"/>
              </a:ext>
            </a:extLst>
          </p:cNvPr>
          <p:cNvGraphicFramePr/>
          <p:nvPr>
            <p:extLst>
              <p:ext uri="{D42A27DB-BD31-4B8C-83A1-F6EECF244321}">
                <p14:modId xmlns:p14="http://schemas.microsoft.com/office/powerpoint/2010/main" val="2003748345"/>
              </p:ext>
            </p:extLst>
          </p:nvPr>
        </p:nvGraphicFramePr>
        <p:xfrm>
          <a:off x="201882" y="1690688"/>
          <a:ext cx="4667001" cy="1200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8D93BDDC-3919-D272-CD25-DE5B118BE39D}"/>
              </a:ext>
            </a:extLst>
          </p:cNvPr>
          <p:cNvPicPr>
            <a:picLocks noChangeAspect="1"/>
          </p:cNvPicPr>
          <p:nvPr/>
        </p:nvPicPr>
        <p:blipFill>
          <a:blip r:embed="rId7"/>
          <a:stretch>
            <a:fillRect/>
          </a:stretch>
        </p:blipFill>
        <p:spPr>
          <a:xfrm>
            <a:off x="6998199" y="1928927"/>
            <a:ext cx="2226285" cy="2149516"/>
          </a:xfrm>
          <a:prstGeom prst="rect">
            <a:avLst/>
          </a:prstGeom>
        </p:spPr>
      </p:pic>
      <p:pic>
        <p:nvPicPr>
          <p:cNvPr id="10" name="Picture 9">
            <a:extLst>
              <a:ext uri="{FF2B5EF4-FFF2-40B4-BE49-F238E27FC236}">
                <a16:creationId xmlns:a16="http://schemas.microsoft.com/office/drawing/2014/main" id="{6879F83D-1CE6-E546-5B6C-0E1DBAC8F885}"/>
              </a:ext>
            </a:extLst>
          </p:cNvPr>
          <p:cNvPicPr>
            <a:picLocks noChangeAspect="1"/>
          </p:cNvPicPr>
          <p:nvPr/>
        </p:nvPicPr>
        <p:blipFill>
          <a:blip r:embed="rId8"/>
          <a:stretch>
            <a:fillRect/>
          </a:stretch>
        </p:blipFill>
        <p:spPr>
          <a:xfrm>
            <a:off x="9753335" y="1690688"/>
            <a:ext cx="2438665" cy="2438665"/>
          </a:xfrm>
          <a:prstGeom prst="rect">
            <a:avLst/>
          </a:prstGeom>
        </p:spPr>
      </p:pic>
      <p:graphicFrame>
        <p:nvGraphicFramePr>
          <p:cNvPr id="12" name="Diagram 11">
            <a:extLst>
              <a:ext uri="{FF2B5EF4-FFF2-40B4-BE49-F238E27FC236}">
                <a16:creationId xmlns:a16="http://schemas.microsoft.com/office/drawing/2014/main" id="{20626598-7AB2-8860-B3E0-7F4F5C6EA10D}"/>
              </a:ext>
            </a:extLst>
          </p:cNvPr>
          <p:cNvGraphicFramePr/>
          <p:nvPr>
            <p:extLst>
              <p:ext uri="{D42A27DB-BD31-4B8C-83A1-F6EECF244321}">
                <p14:modId xmlns:p14="http://schemas.microsoft.com/office/powerpoint/2010/main" val="2245221529"/>
              </p:ext>
            </p:extLst>
          </p:nvPr>
        </p:nvGraphicFramePr>
        <p:xfrm>
          <a:off x="201881" y="3025954"/>
          <a:ext cx="4667001" cy="12003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5" name="Diagram 14">
            <a:extLst>
              <a:ext uri="{FF2B5EF4-FFF2-40B4-BE49-F238E27FC236}">
                <a16:creationId xmlns:a16="http://schemas.microsoft.com/office/drawing/2014/main" id="{695454B6-57EA-F6CC-260B-A3EF44AC351D}"/>
              </a:ext>
            </a:extLst>
          </p:cNvPr>
          <p:cNvGraphicFramePr/>
          <p:nvPr>
            <p:extLst>
              <p:ext uri="{D42A27DB-BD31-4B8C-83A1-F6EECF244321}">
                <p14:modId xmlns:p14="http://schemas.microsoft.com/office/powerpoint/2010/main" val="2828414943"/>
              </p:ext>
            </p:extLst>
          </p:nvPr>
        </p:nvGraphicFramePr>
        <p:xfrm>
          <a:off x="201881" y="4361220"/>
          <a:ext cx="4180116" cy="120032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7" name="Picture 16">
            <a:extLst>
              <a:ext uri="{FF2B5EF4-FFF2-40B4-BE49-F238E27FC236}">
                <a16:creationId xmlns:a16="http://schemas.microsoft.com/office/drawing/2014/main" id="{BE40E666-EFA5-2BD7-5379-F0BEB2BF225C}"/>
              </a:ext>
            </a:extLst>
          </p:cNvPr>
          <p:cNvPicPr>
            <a:picLocks noChangeAspect="1"/>
          </p:cNvPicPr>
          <p:nvPr/>
        </p:nvPicPr>
        <p:blipFill>
          <a:blip r:embed="rId19"/>
          <a:stretch>
            <a:fillRect/>
          </a:stretch>
        </p:blipFill>
        <p:spPr>
          <a:xfrm>
            <a:off x="7074429" y="4414034"/>
            <a:ext cx="2073823" cy="1986942"/>
          </a:xfrm>
          <a:prstGeom prst="rect">
            <a:avLst/>
          </a:prstGeom>
        </p:spPr>
      </p:pic>
      <p:graphicFrame>
        <p:nvGraphicFramePr>
          <p:cNvPr id="21" name="Diagram 20">
            <a:extLst>
              <a:ext uri="{FF2B5EF4-FFF2-40B4-BE49-F238E27FC236}">
                <a16:creationId xmlns:a16="http://schemas.microsoft.com/office/drawing/2014/main" id="{C2E71B91-2F96-894F-1001-0D600BFCAD1D}"/>
              </a:ext>
            </a:extLst>
          </p:cNvPr>
          <p:cNvGraphicFramePr/>
          <p:nvPr>
            <p:extLst>
              <p:ext uri="{D42A27DB-BD31-4B8C-83A1-F6EECF244321}">
                <p14:modId xmlns:p14="http://schemas.microsoft.com/office/powerpoint/2010/main" val="3200533414"/>
              </p:ext>
            </p:extLst>
          </p:nvPr>
        </p:nvGraphicFramePr>
        <p:xfrm>
          <a:off x="290798" y="5583958"/>
          <a:ext cx="4952009" cy="1200329"/>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20" name="Picture 19">
            <a:extLst>
              <a:ext uri="{FF2B5EF4-FFF2-40B4-BE49-F238E27FC236}">
                <a16:creationId xmlns:a16="http://schemas.microsoft.com/office/drawing/2014/main" id="{593D4B78-FCD2-6E30-7C14-A4F24F74583A}"/>
              </a:ext>
            </a:extLst>
          </p:cNvPr>
          <p:cNvPicPr>
            <a:picLocks noChangeAspect="1"/>
          </p:cNvPicPr>
          <p:nvPr/>
        </p:nvPicPr>
        <p:blipFill>
          <a:blip r:embed="rId25"/>
          <a:stretch>
            <a:fillRect/>
          </a:stretch>
        </p:blipFill>
        <p:spPr>
          <a:xfrm>
            <a:off x="9918964" y="4600817"/>
            <a:ext cx="1982238" cy="1982238"/>
          </a:xfrm>
          <a:prstGeom prst="rect">
            <a:avLst/>
          </a:prstGeom>
        </p:spPr>
      </p:pic>
    </p:spTree>
    <p:extLst>
      <p:ext uri="{BB962C8B-B14F-4D97-AF65-F5344CB8AC3E}">
        <p14:creationId xmlns:p14="http://schemas.microsoft.com/office/powerpoint/2010/main" val="604356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2B86A-6B98-B89F-E95D-7564CE9FE5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7F0C5-0088-1EE8-089E-B5D0DE8365FB}"/>
              </a:ext>
            </a:extLst>
          </p:cNvPr>
          <p:cNvSpPr>
            <a:spLocks noGrp="1"/>
          </p:cNvSpPr>
          <p:nvPr>
            <p:ph type="title"/>
          </p:nvPr>
        </p:nvSpPr>
        <p:spPr/>
        <p:txBody>
          <a:bodyPr>
            <a:normAutofit/>
          </a:bodyPr>
          <a:lstStyle/>
          <a:p>
            <a:r>
              <a:rPr lang="en-SG" dirty="0"/>
              <a:t>Train set Error Analysis</a:t>
            </a:r>
            <a:br>
              <a:rPr lang="en-SG" dirty="0"/>
            </a:br>
            <a:r>
              <a:rPr lang="en-SG" sz="2400" dirty="0"/>
              <a:t>Individual instance-wise error analysis </a:t>
            </a:r>
          </a:p>
        </p:txBody>
      </p:sp>
      <p:sp>
        <p:nvSpPr>
          <p:cNvPr id="3" name="Content Placeholder 2">
            <a:extLst>
              <a:ext uri="{FF2B5EF4-FFF2-40B4-BE49-F238E27FC236}">
                <a16:creationId xmlns:a16="http://schemas.microsoft.com/office/drawing/2014/main" id="{FCF5B9C7-5E73-B0E4-C6F0-1E3AC2076982}"/>
              </a:ext>
            </a:extLst>
          </p:cNvPr>
          <p:cNvSpPr>
            <a:spLocks noGrp="1"/>
          </p:cNvSpPr>
          <p:nvPr>
            <p:ph idx="1"/>
          </p:nvPr>
        </p:nvSpPr>
        <p:spPr>
          <a:xfrm>
            <a:off x="838200" y="1825625"/>
            <a:ext cx="5950907" cy="4838222"/>
          </a:xfrm>
        </p:spPr>
        <p:txBody>
          <a:bodyPr>
            <a:normAutofit/>
          </a:bodyPr>
          <a:lstStyle/>
          <a:p>
            <a:pPr rtl="0"/>
            <a:r>
              <a:rPr lang="en-US" sz="1800" b="0" i="0" u="none" strike="noStrike" dirty="0">
                <a:solidFill>
                  <a:srgbClr val="000000"/>
                </a:solidFill>
                <a:effectLst/>
                <a:latin typeface="Arial" panose="020B0604020202020204" pitchFamily="34" charset="0"/>
              </a:rPr>
              <a:t>Calculate squared percentage error for each instance and rank them. Then find their stock id and time id.</a:t>
            </a:r>
            <a:endParaRPr lang="en-US" sz="1400" b="0" dirty="0">
              <a:effectLst/>
            </a:endParaRPr>
          </a:p>
          <a:p>
            <a:pPr rtl="0"/>
            <a:r>
              <a:rPr lang="en-US" sz="1800" b="0" i="0" u="none" strike="noStrike" dirty="0">
                <a:solidFill>
                  <a:srgbClr val="000000"/>
                </a:solidFill>
                <a:effectLst/>
                <a:latin typeface="Arial" panose="020B0604020202020204" pitchFamily="34" charset="0"/>
              </a:rPr>
              <a:t>Check if there are some individual instances that contribute disproportionately much larger to the overall error in training and testing sets.</a:t>
            </a:r>
            <a:endParaRPr lang="en-US" sz="1400" b="0" dirty="0">
              <a:effectLst/>
            </a:endParaRPr>
          </a:p>
          <a:p>
            <a:pPr rtl="0"/>
            <a:r>
              <a:rPr lang="en-US" sz="1800" b="0" i="0" u="none" strike="noStrike" dirty="0">
                <a:solidFill>
                  <a:srgbClr val="000000"/>
                </a:solidFill>
                <a:effectLst/>
                <a:latin typeface="Arial" panose="020B0604020202020204" pitchFamily="34" charset="0"/>
              </a:rPr>
              <a:t>Check which features are contributing to instances with very high errors using Shapley analysis. </a:t>
            </a:r>
            <a:endParaRPr lang="en-US" sz="1400" b="0" dirty="0">
              <a:effectLst/>
            </a:endParaRPr>
          </a:p>
          <a:p>
            <a:r>
              <a:rPr lang="en-US" sz="2200" b="0" i="0" u="none" strike="noStrike" dirty="0">
                <a:solidFill>
                  <a:srgbClr val="000000"/>
                </a:solidFill>
                <a:effectLst/>
                <a:latin typeface="Arial" panose="020B0604020202020204" pitchFamily="34" charset="0"/>
              </a:rPr>
              <a:t>Underprediction errors contribute very less to overall error compared to overprediction errors. So we should focus more on solving overprediction errors. Solving the top 20 overprediction errors should reduce overall error significantly.</a:t>
            </a:r>
            <a:endParaRPr lang="en-SG" dirty="0"/>
          </a:p>
        </p:txBody>
      </p:sp>
      <p:pic>
        <p:nvPicPr>
          <p:cNvPr id="4098" name="Picture 2">
            <a:extLst>
              <a:ext uri="{FF2B5EF4-FFF2-40B4-BE49-F238E27FC236}">
                <a16:creationId xmlns:a16="http://schemas.microsoft.com/office/drawing/2014/main" id="{848AE92E-61DC-F5F8-1AA4-B688BC523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210" y="116650"/>
            <a:ext cx="4389912" cy="295905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5492C36-7BDC-4038-E0E8-42D03A1C5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555" y="3729675"/>
            <a:ext cx="4435567" cy="276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2C37BD-B78A-300B-468C-A18FE912646C}"/>
              </a:ext>
            </a:extLst>
          </p:cNvPr>
          <p:cNvSpPr txBox="1"/>
          <p:nvPr/>
        </p:nvSpPr>
        <p:spPr>
          <a:xfrm>
            <a:off x="937631" y="5838825"/>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1042654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927D7-FA7B-6D8A-1AD0-7C459166C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FF09BF-1CE5-015C-1A5E-06F2C9C122D1}"/>
              </a:ext>
            </a:extLst>
          </p:cNvPr>
          <p:cNvSpPr>
            <a:spLocks noGrp="1"/>
          </p:cNvSpPr>
          <p:nvPr>
            <p:ph type="title"/>
          </p:nvPr>
        </p:nvSpPr>
        <p:spPr/>
        <p:txBody>
          <a:bodyPr>
            <a:normAutofit/>
          </a:bodyPr>
          <a:lstStyle/>
          <a:p>
            <a:r>
              <a:rPr lang="en-SG" dirty="0"/>
              <a:t>Train set Error Analysis</a:t>
            </a:r>
            <a:br>
              <a:rPr lang="en-SG" dirty="0"/>
            </a:br>
            <a:r>
              <a:rPr lang="en-SG" sz="2400" dirty="0"/>
              <a:t>Individual instance-wise error analysis </a:t>
            </a:r>
          </a:p>
        </p:txBody>
      </p:sp>
      <p:sp>
        <p:nvSpPr>
          <p:cNvPr id="3" name="Content Placeholder 2">
            <a:extLst>
              <a:ext uri="{FF2B5EF4-FFF2-40B4-BE49-F238E27FC236}">
                <a16:creationId xmlns:a16="http://schemas.microsoft.com/office/drawing/2014/main" id="{31491218-092A-2B09-C61D-37F3F35B2697}"/>
              </a:ext>
            </a:extLst>
          </p:cNvPr>
          <p:cNvSpPr>
            <a:spLocks noGrp="1"/>
          </p:cNvSpPr>
          <p:nvPr>
            <p:ph idx="1"/>
          </p:nvPr>
        </p:nvSpPr>
        <p:spPr>
          <a:xfrm>
            <a:off x="838200" y="1825625"/>
            <a:ext cx="5950907" cy="4838222"/>
          </a:xfrm>
        </p:spPr>
        <p:txBody>
          <a:bodyPr>
            <a:normAutofit/>
          </a:bodyPr>
          <a:lstStyle/>
          <a:p>
            <a:pPr rtl="0"/>
            <a:r>
              <a:rPr lang="en-US" sz="1800" b="0" i="0" u="none" strike="noStrike" dirty="0">
                <a:solidFill>
                  <a:srgbClr val="000000"/>
                </a:solidFill>
                <a:effectLst/>
                <a:latin typeface="Arial" panose="020B0604020202020204" pitchFamily="34" charset="0"/>
              </a:rPr>
              <a:t>The same time ids and stock ids are in overall error and Overprediction error. Especially, </a:t>
            </a:r>
            <a:r>
              <a:rPr lang="en-US" sz="1800" b="1" i="0" u="none" strike="noStrike" dirty="0">
                <a:solidFill>
                  <a:srgbClr val="000000"/>
                </a:solidFill>
                <a:effectLst/>
                <a:latin typeface="Arial" panose="020B0604020202020204" pitchFamily="34" charset="0"/>
              </a:rPr>
              <a:t>stock id 31 </a:t>
            </a:r>
            <a:r>
              <a:rPr lang="en-US" sz="1800" b="0" i="0" u="none" strike="noStrike" dirty="0">
                <a:solidFill>
                  <a:srgbClr val="000000"/>
                </a:solidFill>
                <a:effectLst/>
                <a:latin typeface="Arial" panose="020B0604020202020204" pitchFamily="34" charset="0"/>
              </a:rPr>
              <a:t>causes highest error for 17 of 20 time ids.</a:t>
            </a:r>
            <a:endParaRPr lang="en-US" sz="1200" b="0" dirty="0">
              <a:effectLst/>
            </a:endParaRPr>
          </a:p>
          <a:p>
            <a:pPr rtl="0"/>
            <a:br>
              <a:rPr lang="en-US" sz="1200" b="0" dirty="0">
                <a:effectLst/>
              </a:rPr>
            </a:br>
            <a:r>
              <a:rPr lang="en-US" sz="1800" b="0" i="0" u="none" strike="noStrike" dirty="0">
                <a:solidFill>
                  <a:srgbClr val="000000"/>
                </a:solidFill>
                <a:effectLst/>
                <a:latin typeface="Arial" panose="020B0604020202020204" pitchFamily="34" charset="0"/>
              </a:rPr>
              <a:t>Stock id 81 have high OP error at time id:  28319</a:t>
            </a:r>
            <a:endParaRPr lang="en-US" sz="1200" b="0" dirty="0">
              <a:effectLst/>
            </a:endParaRPr>
          </a:p>
          <a:p>
            <a:pPr rtl="0"/>
            <a:r>
              <a:rPr lang="en-US" sz="1800" b="0" i="0" u="none" strike="noStrike" dirty="0">
                <a:solidFill>
                  <a:srgbClr val="000000"/>
                </a:solidFill>
                <a:effectLst/>
                <a:latin typeface="Arial" panose="020B0604020202020204" pitchFamily="34" charset="0"/>
              </a:rPr>
              <a:t>Stock id 27 have high OP error at time id:  20551</a:t>
            </a:r>
            <a:endParaRPr lang="en-US" sz="1200" b="0" dirty="0">
              <a:effectLst/>
            </a:endParaRPr>
          </a:p>
          <a:p>
            <a:pPr rtl="0"/>
            <a:r>
              <a:rPr lang="en-US" sz="1800" b="0" i="0" u="none" strike="noStrike" dirty="0">
                <a:solidFill>
                  <a:srgbClr val="000000"/>
                </a:solidFill>
                <a:effectLst/>
                <a:latin typeface="Arial" panose="020B0604020202020204" pitchFamily="34" charset="0"/>
              </a:rPr>
              <a:t>Stock id 85 have high OP error at time id:  5400</a:t>
            </a:r>
            <a:endParaRPr lang="en-US" sz="1200" b="0" dirty="0">
              <a:effectLst/>
            </a:endParaRPr>
          </a:p>
          <a:p>
            <a:pPr rtl="0" fontAlgn="base">
              <a:buFont typeface="+mj-lt"/>
              <a:buAutoNum type="arabicPeriod"/>
            </a:pPr>
            <a:br>
              <a:rPr lang="en-US" sz="1200" dirty="0"/>
            </a:br>
            <a:r>
              <a:rPr lang="en-US" sz="1800" b="0" i="0" u="none" strike="noStrike" dirty="0">
                <a:solidFill>
                  <a:srgbClr val="000000"/>
                </a:solidFill>
                <a:effectLst/>
                <a:latin typeface="Arial" panose="020B0604020202020204" pitchFamily="34" charset="0"/>
              </a:rPr>
              <a:t>Check the outliers in this stock by plotting box plot. (Done!! Mostly small values only)</a:t>
            </a:r>
          </a:p>
          <a:p>
            <a:pPr rtl="0" fontAlgn="base">
              <a:buFont typeface="+mj-lt"/>
              <a:buAutoNum type="arabicPeriod"/>
            </a:pPr>
            <a:r>
              <a:rPr lang="en-US" sz="1800" b="0" i="0" u="none" strike="noStrike" dirty="0">
                <a:solidFill>
                  <a:srgbClr val="000000"/>
                </a:solidFill>
                <a:effectLst/>
                <a:latin typeface="Arial" panose="020B0604020202020204" pitchFamily="34" charset="0"/>
              </a:rPr>
              <a:t>Give extra weights to these time ids of stock 31 in training.</a:t>
            </a:r>
          </a:p>
          <a:p>
            <a:pPr rtl="0" fontAlgn="base">
              <a:buFont typeface="+mj-lt"/>
              <a:buAutoNum type="arabicPeriod"/>
            </a:pPr>
            <a:r>
              <a:rPr lang="en-US" sz="1800" b="0" i="0" u="none" strike="noStrike" dirty="0">
                <a:solidFill>
                  <a:srgbClr val="000000"/>
                </a:solidFill>
                <a:effectLst/>
                <a:latin typeface="Arial" panose="020B0604020202020204" pitchFamily="34" charset="0"/>
              </a:rPr>
              <a:t>Train a </a:t>
            </a:r>
            <a:r>
              <a:rPr lang="en-US" sz="1800" b="0" i="0" u="none" strike="noStrike" dirty="0" err="1">
                <a:solidFill>
                  <a:srgbClr val="000000"/>
                </a:solidFill>
                <a:effectLst/>
                <a:latin typeface="Arial" panose="020B0604020202020204" pitchFamily="34" charset="0"/>
              </a:rPr>
              <a:t>seperate</a:t>
            </a:r>
            <a:r>
              <a:rPr lang="en-US" sz="1800" b="0" i="0" u="none" strike="noStrike" dirty="0">
                <a:solidFill>
                  <a:srgbClr val="000000"/>
                </a:solidFill>
                <a:effectLst/>
                <a:latin typeface="Arial" panose="020B0604020202020204" pitchFamily="34" charset="0"/>
              </a:rPr>
              <a:t> model for stock id 31.</a:t>
            </a:r>
          </a:p>
          <a:p>
            <a:pPr rtl="0" fontAlgn="base">
              <a:buFont typeface="+mj-lt"/>
              <a:buAutoNum type="arabicPeriod"/>
            </a:pPr>
            <a:r>
              <a:rPr lang="en-US" sz="1800" b="0" i="0" u="none" strike="noStrike" dirty="0">
                <a:solidFill>
                  <a:srgbClr val="000000"/>
                </a:solidFill>
                <a:effectLst/>
                <a:latin typeface="Arial" panose="020B0604020202020204" pitchFamily="34" charset="0"/>
              </a:rPr>
              <a:t>Similar to train set, in the test set overprediction errors contribute more than underprediction.</a:t>
            </a:r>
          </a:p>
          <a:p>
            <a:endParaRPr lang="en-SG" dirty="0"/>
          </a:p>
        </p:txBody>
      </p:sp>
      <p:pic>
        <p:nvPicPr>
          <p:cNvPr id="4106" name="Picture 10">
            <a:extLst>
              <a:ext uri="{FF2B5EF4-FFF2-40B4-BE49-F238E27FC236}">
                <a16:creationId xmlns:a16="http://schemas.microsoft.com/office/drawing/2014/main" id="{F36F83E5-E7ED-733C-051D-56EA591E4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8304" y="232723"/>
            <a:ext cx="3834888" cy="254435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974C993-41C7-9C98-1FAC-F30EB3E83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304" y="3028207"/>
            <a:ext cx="3829428" cy="254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974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1FA53-48FA-7F42-E27B-0BC83F417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47FFC-3007-1AC3-2ADF-3E92A07C1A9C}"/>
              </a:ext>
            </a:extLst>
          </p:cNvPr>
          <p:cNvSpPr>
            <a:spLocks noGrp="1"/>
          </p:cNvSpPr>
          <p:nvPr>
            <p:ph type="title"/>
          </p:nvPr>
        </p:nvSpPr>
        <p:spPr/>
        <p:txBody>
          <a:bodyPr>
            <a:normAutofit/>
          </a:bodyPr>
          <a:lstStyle/>
          <a:p>
            <a:r>
              <a:rPr lang="en-SG" dirty="0"/>
              <a:t>Train and test set Error Analysis</a:t>
            </a:r>
            <a:br>
              <a:rPr lang="en-SG" dirty="0"/>
            </a:br>
            <a:r>
              <a:rPr lang="en-SG" sz="2400" dirty="0"/>
              <a:t>Individual instance-wise error analysis </a:t>
            </a:r>
          </a:p>
        </p:txBody>
      </p:sp>
      <p:sp>
        <p:nvSpPr>
          <p:cNvPr id="3" name="Content Placeholder 2">
            <a:extLst>
              <a:ext uri="{FF2B5EF4-FFF2-40B4-BE49-F238E27FC236}">
                <a16:creationId xmlns:a16="http://schemas.microsoft.com/office/drawing/2014/main" id="{B0FC61DD-5814-30FB-BCB9-524C4E5E332E}"/>
              </a:ext>
            </a:extLst>
          </p:cNvPr>
          <p:cNvSpPr>
            <a:spLocks noGrp="1"/>
          </p:cNvSpPr>
          <p:nvPr>
            <p:ph idx="1"/>
          </p:nvPr>
        </p:nvSpPr>
        <p:spPr>
          <a:xfrm>
            <a:off x="838201" y="1825625"/>
            <a:ext cx="2961904" cy="4838222"/>
          </a:xfrm>
        </p:spPr>
        <p:txBody>
          <a:bodyPr>
            <a:normAutofit fontScale="77500" lnSpcReduction="20000"/>
          </a:bodyPr>
          <a:lstStyle/>
          <a:p>
            <a:pPr rtl="0"/>
            <a:endParaRPr lang="en-US" sz="1800" b="0" i="0" u="none" strike="noStrike" dirty="0">
              <a:solidFill>
                <a:srgbClr val="000000"/>
              </a:solidFill>
              <a:effectLst/>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Train set: Features that COULD potentially be causing overprediction on TRAIN SET as seen in the decision plot. However, These are also the highly ranked most important features. So these could be removed separately and tested. </a:t>
            </a:r>
            <a:endParaRPr lang="en-US" b="0" dirty="0">
              <a:effectLst/>
            </a:endParaRPr>
          </a:p>
          <a:p>
            <a:pPr rtl="0"/>
            <a:r>
              <a:rPr lang="en-US" sz="1800" b="0" i="0" u="none" strike="noStrike" dirty="0">
                <a:solidFill>
                  <a:srgbClr val="F4CCCC"/>
                </a:solidFill>
                <a:effectLst/>
                <a:latin typeface="Arial" panose="020B0604020202020204" pitchFamily="34" charset="0"/>
              </a:rPr>
              <a:t>[‘tlog_target_vol_pcorr_3_clusters’,’v1spprojt15f25’,’v1spprojt15f25_q1’,’v1proj_29_15_q3’] </a:t>
            </a:r>
            <a:endParaRPr lang="en-US" b="0" dirty="0">
              <a:effectLst/>
            </a:endParaRPr>
          </a:p>
          <a:p>
            <a:pPr rtl="0"/>
            <a:r>
              <a:rPr lang="en-US" sz="1800" b="0" i="0" u="none" strike="noStrike" dirty="0">
                <a:solidFill>
                  <a:srgbClr val="000000"/>
                </a:solidFill>
                <a:effectLst/>
                <a:latin typeface="Arial" panose="020B0604020202020204" pitchFamily="34" charset="0"/>
              </a:rPr>
              <a:t>Test set: </a:t>
            </a:r>
            <a:r>
              <a:rPr lang="en-SG" sz="1800" b="0" i="0" u="none" strike="noStrike" dirty="0">
                <a:solidFill>
                  <a:srgbClr val="000000"/>
                </a:solidFill>
                <a:effectLst/>
                <a:latin typeface="Arial" panose="020B0604020202020204" pitchFamily="34" charset="0"/>
              </a:rPr>
              <a:t>Features that COULD potentially be causing overprediction on the TEST SET as seen in the decision plot. However, These are also the highly ranked most important features. So these could be removed separately and tested. </a:t>
            </a:r>
            <a:endParaRPr lang="en-SG" b="0" dirty="0">
              <a:effectLst/>
            </a:endParaRPr>
          </a:p>
          <a:p>
            <a:pPr rtl="0"/>
            <a:r>
              <a:rPr lang="en-SG" sz="1800" b="0" i="0" u="none" strike="noStrike" dirty="0">
                <a:solidFill>
                  <a:srgbClr val="F4CCCC"/>
                </a:solidFill>
                <a:effectLst/>
                <a:latin typeface="Arial" panose="020B0604020202020204" pitchFamily="34" charset="0"/>
              </a:rPr>
              <a:t>[‘tlog_target_vol_pcorr_3_clusters’,’v1spprojt15f25’,’tvpl2_rmed2v1’,’tvpl2_smean_vol’,’v1proj_29_15_q3’,’v1spprojt15f25_q1’,’log_liq2_ret_*_wap_eqi_price_1_ret_vol_15_ratio_median_stock’,’wap1_log_price_ret_per_spread_sqr_vol’] </a:t>
            </a:r>
            <a:endParaRPr lang="en-SG" b="0" dirty="0">
              <a:effectLst/>
            </a:endParaRPr>
          </a:p>
          <a:p>
            <a:endParaRPr lang="en-SG" dirty="0"/>
          </a:p>
        </p:txBody>
      </p:sp>
      <p:pic>
        <p:nvPicPr>
          <p:cNvPr id="5128" name="Picture 8">
            <a:extLst>
              <a:ext uri="{FF2B5EF4-FFF2-40B4-BE49-F238E27FC236}">
                <a16:creationId xmlns:a16="http://schemas.microsoft.com/office/drawing/2014/main" id="{D9CF29E6-F470-3901-1A12-8CCE9A3CB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833" y="1739662"/>
            <a:ext cx="2452687" cy="250507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EC4546EC-4436-4E15-91BA-5C57E364B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430" y="1536308"/>
            <a:ext cx="3091489" cy="250507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193B8B89-BD5A-947B-08E7-292B9D1E1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5919" y="1536308"/>
            <a:ext cx="3165816" cy="2505074"/>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30B266B9-8CFB-5D0B-55DC-D017545515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093" y="4475579"/>
            <a:ext cx="2134423" cy="164063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6F29B0A7-0CD7-BD3E-B2CF-3B31B26A3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0193" y="4588021"/>
            <a:ext cx="18288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0B5B0E6A-6C42-DC68-3D50-6274B1358A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2520" y="4136878"/>
            <a:ext cx="2940137" cy="23180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CD4E37-A4FD-9F89-0812-7AC5C69A7471}"/>
              </a:ext>
            </a:extLst>
          </p:cNvPr>
          <p:cNvSpPr txBox="1"/>
          <p:nvPr/>
        </p:nvSpPr>
        <p:spPr>
          <a:xfrm>
            <a:off x="1875263" y="5942646"/>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89281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4526-D9AD-025C-43F4-3F1282841243}"/>
              </a:ext>
            </a:extLst>
          </p:cNvPr>
          <p:cNvSpPr>
            <a:spLocks noGrp="1"/>
          </p:cNvSpPr>
          <p:nvPr>
            <p:ph type="title"/>
          </p:nvPr>
        </p:nvSpPr>
        <p:spPr/>
        <p:txBody>
          <a:bodyPr>
            <a:normAutofit/>
          </a:bodyPr>
          <a:lstStyle/>
          <a:p>
            <a:pPr rtl="0"/>
            <a:r>
              <a:rPr lang="en-US" sz="4000" b="0" i="0" u="none" strike="noStrike" dirty="0">
                <a:solidFill>
                  <a:srgbClr val="000000"/>
                </a:solidFill>
                <a:effectLst/>
                <a:latin typeface="Arial" panose="020B0604020202020204" pitchFamily="34" charset="0"/>
              </a:rPr>
              <a:t>Code control flow using code2flow package.  </a:t>
            </a:r>
            <a:endParaRPr lang="en-SG" sz="8000" dirty="0"/>
          </a:p>
        </p:txBody>
      </p:sp>
      <p:pic>
        <p:nvPicPr>
          <p:cNvPr id="5" name="Content Placeholder 4">
            <a:extLst>
              <a:ext uri="{FF2B5EF4-FFF2-40B4-BE49-F238E27FC236}">
                <a16:creationId xmlns:a16="http://schemas.microsoft.com/office/drawing/2014/main" id="{8FE569BF-B3F3-A771-BFF6-63657F55628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9701"/>
          <a:stretch/>
        </p:blipFill>
        <p:spPr>
          <a:xfrm>
            <a:off x="478972" y="1500472"/>
            <a:ext cx="5441137" cy="5365321"/>
          </a:xfrm>
        </p:spPr>
      </p:pic>
      <p:pic>
        <p:nvPicPr>
          <p:cNvPr id="6" name="Content Placeholder 4">
            <a:extLst>
              <a:ext uri="{FF2B5EF4-FFF2-40B4-BE49-F238E27FC236}">
                <a16:creationId xmlns:a16="http://schemas.microsoft.com/office/drawing/2014/main" id="{B1C28161-3753-A5A3-0949-49BE650C68BA}"/>
              </a:ext>
            </a:extLst>
          </p:cNvPr>
          <p:cNvPicPr>
            <a:picLocks noChangeAspect="1"/>
          </p:cNvPicPr>
          <p:nvPr/>
        </p:nvPicPr>
        <p:blipFill>
          <a:blip r:embed="rId3">
            <a:extLst>
              <a:ext uri="{28A0092B-C50C-407E-A947-70E740481C1C}">
                <a14:useLocalDpi xmlns:a14="http://schemas.microsoft.com/office/drawing/2010/main" val="0"/>
              </a:ext>
            </a:extLst>
          </a:blip>
          <a:srcRect t="50299"/>
          <a:stretch/>
        </p:blipFill>
        <p:spPr>
          <a:xfrm>
            <a:off x="6371772" y="1413338"/>
            <a:ext cx="5588000" cy="5444662"/>
          </a:xfrm>
          <a:prstGeom prst="rect">
            <a:avLst/>
          </a:prstGeom>
        </p:spPr>
      </p:pic>
    </p:spTree>
    <p:extLst>
      <p:ext uri="{BB962C8B-B14F-4D97-AF65-F5344CB8AC3E}">
        <p14:creationId xmlns:p14="http://schemas.microsoft.com/office/powerpoint/2010/main" val="817733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A750-B1B0-ABCD-7C09-C37A43C28312}"/>
              </a:ext>
            </a:extLst>
          </p:cNvPr>
          <p:cNvSpPr>
            <a:spLocks noGrp="1"/>
          </p:cNvSpPr>
          <p:nvPr>
            <p:ph type="title"/>
          </p:nvPr>
        </p:nvSpPr>
        <p:spPr/>
        <p:txBody>
          <a:bodyPr/>
          <a:lstStyle/>
          <a:p>
            <a:r>
              <a:rPr lang="en-SG" dirty="0"/>
              <a:t>Model Troubleshooting</a:t>
            </a:r>
          </a:p>
        </p:txBody>
      </p:sp>
      <p:sp>
        <p:nvSpPr>
          <p:cNvPr id="3" name="Content Placeholder 2">
            <a:extLst>
              <a:ext uri="{FF2B5EF4-FFF2-40B4-BE49-F238E27FC236}">
                <a16:creationId xmlns:a16="http://schemas.microsoft.com/office/drawing/2014/main" id="{2FEE9FB1-FF74-AD9F-0E57-A34A7FA857DC}"/>
              </a:ext>
            </a:extLst>
          </p:cNvPr>
          <p:cNvSpPr>
            <a:spLocks noGrp="1"/>
          </p:cNvSpPr>
          <p:nvPr>
            <p:ph idx="1"/>
          </p:nvPr>
        </p:nvSpPr>
        <p:spPr/>
        <p:txBody>
          <a:bodyPr/>
          <a:lstStyle/>
          <a:p>
            <a:endParaRPr lang="en-SG" dirty="0"/>
          </a:p>
        </p:txBody>
      </p:sp>
    </p:spTree>
    <p:extLst>
      <p:ext uri="{BB962C8B-B14F-4D97-AF65-F5344CB8AC3E}">
        <p14:creationId xmlns:p14="http://schemas.microsoft.com/office/powerpoint/2010/main" val="1155274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2ABBF-6458-E755-1B65-1C022746D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AD4A8-3303-3CD2-9D07-CD88A1192BB3}"/>
              </a:ext>
            </a:extLst>
          </p:cNvPr>
          <p:cNvSpPr>
            <a:spLocks noGrp="1"/>
          </p:cNvSpPr>
          <p:nvPr>
            <p:ph type="title"/>
          </p:nvPr>
        </p:nvSpPr>
        <p:spPr/>
        <p:txBody>
          <a:bodyPr/>
          <a:lstStyle/>
          <a:p>
            <a:r>
              <a:rPr lang="en-SG" dirty="0"/>
              <a:t>Improved Results</a:t>
            </a:r>
            <a:br>
              <a:rPr lang="en-SG" dirty="0"/>
            </a:br>
            <a:r>
              <a:rPr lang="en-SG" sz="2400" dirty="0"/>
              <a:t>Clustering results all stocks </a:t>
            </a:r>
            <a:r>
              <a:rPr lang="en-SG" sz="2400" dirty="0" err="1"/>
              <a:t>XGBoost</a:t>
            </a:r>
            <a:r>
              <a:rPr lang="en-SG" sz="2400" dirty="0"/>
              <a:t> regressor model</a:t>
            </a:r>
          </a:p>
        </p:txBody>
      </p:sp>
      <p:sp>
        <p:nvSpPr>
          <p:cNvPr id="3" name="Content Placeholder 2">
            <a:extLst>
              <a:ext uri="{FF2B5EF4-FFF2-40B4-BE49-F238E27FC236}">
                <a16:creationId xmlns:a16="http://schemas.microsoft.com/office/drawing/2014/main" id="{D454B7C3-1D56-E943-385C-E2E9B59DB4F7}"/>
              </a:ext>
            </a:extLst>
          </p:cNvPr>
          <p:cNvSpPr>
            <a:spLocks noGrp="1"/>
          </p:cNvSpPr>
          <p:nvPr>
            <p:ph idx="1"/>
          </p:nvPr>
        </p:nvSpPr>
        <p:spPr/>
        <p:txBody>
          <a:bodyPr/>
          <a:lstStyle/>
          <a:p>
            <a:endParaRPr lang="en-SG" dirty="0"/>
          </a:p>
        </p:txBody>
      </p:sp>
      <p:pic>
        <p:nvPicPr>
          <p:cNvPr id="7" name="Picture 6">
            <a:extLst>
              <a:ext uri="{FF2B5EF4-FFF2-40B4-BE49-F238E27FC236}">
                <a16:creationId xmlns:a16="http://schemas.microsoft.com/office/drawing/2014/main" id="{63A6E3E0-8414-8A0C-88BE-11D2FC84CF19}"/>
              </a:ext>
            </a:extLst>
          </p:cNvPr>
          <p:cNvPicPr>
            <a:picLocks noChangeAspect="1"/>
          </p:cNvPicPr>
          <p:nvPr/>
        </p:nvPicPr>
        <p:blipFill>
          <a:blip r:embed="rId3"/>
          <a:stretch>
            <a:fillRect/>
          </a:stretch>
        </p:blipFill>
        <p:spPr>
          <a:xfrm>
            <a:off x="2151860" y="2322315"/>
            <a:ext cx="6617040" cy="3854648"/>
          </a:xfrm>
          <a:prstGeom prst="rect">
            <a:avLst/>
          </a:prstGeom>
        </p:spPr>
      </p:pic>
    </p:spTree>
    <p:extLst>
      <p:ext uri="{BB962C8B-B14F-4D97-AF65-F5344CB8AC3E}">
        <p14:creationId xmlns:p14="http://schemas.microsoft.com/office/powerpoint/2010/main" val="3870441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469D-CAED-A03B-C0F9-5EDDD0358AC6}"/>
              </a:ext>
            </a:extLst>
          </p:cNvPr>
          <p:cNvSpPr>
            <a:spLocks noGrp="1"/>
          </p:cNvSpPr>
          <p:nvPr>
            <p:ph type="title"/>
          </p:nvPr>
        </p:nvSpPr>
        <p:spPr/>
        <p:txBody>
          <a:bodyPr/>
          <a:lstStyle/>
          <a:p>
            <a:r>
              <a:rPr lang="en-SG" dirty="0"/>
              <a:t>Improved Results</a:t>
            </a:r>
            <a:br>
              <a:rPr lang="en-SG" dirty="0"/>
            </a:br>
            <a:r>
              <a:rPr lang="en-SG" sz="2400" dirty="0"/>
              <a:t>Non-stock_31 </a:t>
            </a:r>
            <a:r>
              <a:rPr lang="en-SG" sz="2400" dirty="0" err="1"/>
              <a:t>XGBoost</a:t>
            </a:r>
            <a:r>
              <a:rPr lang="en-SG" sz="2400" dirty="0"/>
              <a:t> regressor model</a:t>
            </a:r>
          </a:p>
        </p:txBody>
      </p:sp>
      <p:sp>
        <p:nvSpPr>
          <p:cNvPr id="3" name="Content Placeholder 2">
            <a:extLst>
              <a:ext uri="{FF2B5EF4-FFF2-40B4-BE49-F238E27FC236}">
                <a16:creationId xmlns:a16="http://schemas.microsoft.com/office/drawing/2014/main" id="{993D55B3-CA7A-D31C-7231-6953CADEA0EB}"/>
              </a:ext>
            </a:extLst>
          </p:cNvPr>
          <p:cNvSpPr>
            <a:spLocks noGrp="1"/>
          </p:cNvSpPr>
          <p:nvPr>
            <p:ph idx="1"/>
          </p:nvPr>
        </p:nvSpPr>
        <p:spPr/>
        <p:txBody>
          <a:bodyPr/>
          <a:lstStyle/>
          <a:p>
            <a:r>
              <a:rPr lang="en-SG" sz="2000" dirty="0"/>
              <a:t>A separate ‘Low-Bias-Medium-variance’ XGB model for all </a:t>
            </a:r>
            <a:r>
              <a:rPr lang="en-SG" sz="2000" dirty="0" err="1"/>
              <a:t>Stock_id’s</a:t>
            </a:r>
            <a:r>
              <a:rPr lang="en-SG" sz="2000" dirty="0"/>
              <a:t> except </a:t>
            </a:r>
            <a:r>
              <a:rPr lang="en-SG" sz="2000" dirty="0" err="1"/>
              <a:t>stock_id</a:t>
            </a:r>
            <a:r>
              <a:rPr lang="en-SG" sz="2000" dirty="0"/>
              <a:t> 31 </a:t>
            </a:r>
          </a:p>
          <a:p>
            <a:endParaRPr lang="en-SG" dirty="0"/>
          </a:p>
        </p:txBody>
      </p:sp>
      <p:sp>
        <p:nvSpPr>
          <p:cNvPr id="4" name="TextBox 3">
            <a:extLst>
              <a:ext uri="{FF2B5EF4-FFF2-40B4-BE49-F238E27FC236}">
                <a16:creationId xmlns:a16="http://schemas.microsoft.com/office/drawing/2014/main" id="{5E4D6455-21EB-A578-36C6-2E3B82DFD462}"/>
              </a:ext>
            </a:extLst>
          </p:cNvPr>
          <p:cNvSpPr txBox="1"/>
          <p:nvPr/>
        </p:nvSpPr>
        <p:spPr>
          <a:xfrm>
            <a:off x="1808110" y="2117292"/>
            <a:ext cx="3152394" cy="3293209"/>
          </a:xfrm>
          <a:prstGeom prst="rect">
            <a:avLst/>
          </a:prstGeom>
          <a:noFill/>
        </p:spPr>
        <p:txBody>
          <a:bodyPr wrap="square" rtlCol="0">
            <a:spAutoFit/>
          </a:bodyPr>
          <a:lstStyle/>
          <a:p>
            <a:pPr rtl="0"/>
            <a:r>
              <a:rPr lang="en-SG" sz="800" b="0" i="0" u="none" strike="noStrike" dirty="0">
                <a:solidFill>
                  <a:srgbClr val="000000"/>
                </a:solidFill>
                <a:effectLst/>
                <a:latin typeface="Arial" panose="020B0604020202020204" pitchFamily="34" charset="0"/>
              </a:rPr>
              <a:t>Study statistics: </a:t>
            </a:r>
            <a:endParaRPr lang="en-SG" sz="800" b="0" dirty="0">
              <a:effectLst/>
            </a:endParaRPr>
          </a:p>
          <a:p>
            <a:pPr rtl="0"/>
            <a:r>
              <a:rPr lang="en-SG" sz="800" b="0" i="0" u="none" strike="noStrike" dirty="0">
                <a:solidFill>
                  <a:srgbClr val="000000"/>
                </a:solidFill>
                <a:effectLst/>
                <a:latin typeface="Arial" panose="020B0604020202020204" pitchFamily="34" charset="0"/>
              </a:rPr>
              <a:t>  Number of finished trials:  75</a:t>
            </a:r>
            <a:endParaRPr lang="en-SG" sz="800" b="0" dirty="0">
              <a:effectLst/>
            </a:endParaRPr>
          </a:p>
          <a:p>
            <a:pPr rtl="0"/>
            <a:r>
              <a:rPr lang="en-SG" sz="800" b="0" i="0" u="none" strike="noStrike" dirty="0">
                <a:solidFill>
                  <a:srgbClr val="000000"/>
                </a:solidFill>
                <a:effectLst/>
                <a:latin typeface="Arial" panose="020B0604020202020204" pitchFamily="34" charset="0"/>
              </a:rPr>
              <a:t>  Number of pruned trials:  0</a:t>
            </a:r>
            <a:endParaRPr lang="en-SG" sz="800" b="0" dirty="0">
              <a:effectLst/>
            </a:endParaRPr>
          </a:p>
          <a:p>
            <a:pPr rtl="0"/>
            <a:r>
              <a:rPr lang="en-SG" sz="800" b="0" i="0" u="none" strike="noStrike" dirty="0">
                <a:solidFill>
                  <a:srgbClr val="000000"/>
                </a:solidFill>
                <a:effectLst/>
                <a:latin typeface="Arial" panose="020B0604020202020204" pitchFamily="34" charset="0"/>
              </a:rPr>
              <a:t>  Number of complete trials:  75</a:t>
            </a:r>
            <a:endParaRPr lang="en-SG" sz="800" b="0" dirty="0">
              <a:effectLst/>
            </a:endParaRPr>
          </a:p>
          <a:p>
            <a:pPr rtl="0"/>
            <a:r>
              <a:rPr lang="en-SG" sz="800" b="0" i="0" u="none" strike="noStrike" dirty="0">
                <a:solidFill>
                  <a:srgbClr val="000000"/>
                </a:solidFill>
                <a:effectLst/>
                <a:latin typeface="Arial" panose="020B0604020202020204" pitchFamily="34" charset="0"/>
              </a:rPr>
              <a:t>Best trial:</a:t>
            </a:r>
            <a:endParaRPr lang="en-SG" sz="800" b="0" dirty="0">
              <a:effectLst/>
            </a:endParaRPr>
          </a:p>
          <a:p>
            <a:pPr rtl="0"/>
            <a:r>
              <a:rPr lang="en-SG" sz="800" b="0" i="0" u="none" strike="noStrike" dirty="0">
                <a:solidFill>
                  <a:srgbClr val="000000"/>
                </a:solidFill>
                <a:effectLst/>
                <a:latin typeface="Arial" panose="020B0604020202020204" pitchFamily="34" charset="0"/>
              </a:rPr>
              <a:t>Best number of iteration/boosting rounds:  2060</a:t>
            </a:r>
            <a:endParaRPr lang="en-SG" sz="800" b="0" dirty="0">
              <a:effectLst/>
            </a:endParaRPr>
          </a:p>
          <a:p>
            <a:pPr rtl="0"/>
            <a:r>
              <a:rPr lang="en-SG" sz="800" b="0" i="0" u="none" strike="noStrike" dirty="0">
                <a:solidFill>
                  <a:srgbClr val="000000"/>
                </a:solidFill>
                <a:effectLst/>
                <a:latin typeface="Arial" panose="020B0604020202020204" pitchFamily="34" charset="0"/>
              </a:rPr>
              <a:t>Trial no.:  27</a:t>
            </a:r>
            <a:endParaRPr lang="en-SG" sz="800" b="0" dirty="0">
              <a:effectLst/>
            </a:endParaRPr>
          </a:p>
          <a:p>
            <a:pPr rtl="0"/>
            <a:r>
              <a:rPr lang="en-SG" sz="800" b="0" i="0" u="none" strike="noStrike" dirty="0">
                <a:solidFill>
                  <a:srgbClr val="000000"/>
                </a:solidFill>
                <a:effectLst/>
                <a:latin typeface="Arial" panose="020B0604020202020204" pitchFamily="34" charset="0"/>
              </a:rPr>
              <a:t>  Value:  0.21125597365913107</a:t>
            </a:r>
            <a:endParaRPr lang="en-SG" sz="800" b="0" dirty="0">
              <a:effectLst/>
            </a:endParaRPr>
          </a:p>
          <a:p>
            <a:pPr rtl="0"/>
            <a:r>
              <a:rPr lang="en-SG" sz="800" b="0" i="0" u="none" strike="noStrike" dirty="0">
                <a:solidFill>
                  <a:srgbClr val="000000"/>
                </a:solidFill>
                <a:effectLst/>
                <a:latin typeface="Arial" panose="020B0604020202020204" pitchFamily="34" charset="0"/>
              </a:rPr>
              <a:t>  Params: </a:t>
            </a:r>
            <a:endParaRPr lang="en-SG" sz="800" b="0" dirty="0">
              <a:effectLst/>
            </a:endParaRPr>
          </a:p>
          <a:p>
            <a:pPr rtl="0"/>
            <a:r>
              <a:rPr lang="en-SG" sz="800" b="0" i="0" u="none" strike="noStrike" dirty="0">
                <a:solidFill>
                  <a:srgbClr val="000000"/>
                </a:solidFill>
                <a:effectLst/>
                <a:latin typeface="Arial" panose="020B0604020202020204" pitchFamily="34" charset="0"/>
              </a:rPr>
              <a:t>    </a:t>
            </a:r>
            <a:r>
              <a:rPr lang="en-SG" sz="800" b="0" i="0" u="none" strike="noStrike" dirty="0" err="1">
                <a:solidFill>
                  <a:srgbClr val="000000"/>
                </a:solidFill>
                <a:effectLst/>
                <a:latin typeface="Arial" panose="020B0604020202020204" pitchFamily="34" charset="0"/>
              </a:rPr>
              <a:t>max_depth</a:t>
            </a:r>
            <a:r>
              <a:rPr lang="en-SG" sz="800" b="0" i="0" u="none" strike="noStrike" dirty="0">
                <a:solidFill>
                  <a:srgbClr val="000000"/>
                </a:solidFill>
                <a:effectLst/>
                <a:latin typeface="Arial" panose="020B0604020202020204" pitchFamily="34" charset="0"/>
              </a:rPr>
              <a:t>: 36</a:t>
            </a:r>
            <a:endParaRPr lang="en-SG" sz="800" b="0" dirty="0">
              <a:effectLst/>
            </a:endParaRPr>
          </a:p>
          <a:p>
            <a:pPr rtl="0"/>
            <a:r>
              <a:rPr lang="en-SG" sz="800" b="0" i="0" u="none" strike="noStrike" dirty="0">
                <a:solidFill>
                  <a:srgbClr val="000000"/>
                </a:solidFill>
                <a:effectLst/>
                <a:latin typeface="Arial" panose="020B0604020202020204" pitchFamily="34" charset="0"/>
              </a:rPr>
              <a:t>    eta: 0.0019727795380054263</a:t>
            </a:r>
            <a:endParaRPr lang="en-SG" sz="800" b="0" dirty="0">
              <a:effectLst/>
            </a:endParaRPr>
          </a:p>
          <a:p>
            <a:pPr rtl="0"/>
            <a:r>
              <a:rPr lang="en-SG" sz="800" b="0" i="0" u="none" strike="noStrike" dirty="0">
                <a:solidFill>
                  <a:srgbClr val="000000"/>
                </a:solidFill>
                <a:effectLst/>
                <a:latin typeface="Arial" panose="020B0604020202020204" pitchFamily="34" charset="0"/>
              </a:rPr>
              <a:t>    subsample: 0.65</a:t>
            </a:r>
            <a:endParaRPr lang="en-SG" sz="800" b="0" dirty="0">
              <a:effectLst/>
            </a:endParaRPr>
          </a:p>
          <a:p>
            <a:pPr rtl="0"/>
            <a:r>
              <a:rPr lang="en-SG" sz="800" b="0" i="0" u="none" strike="noStrike" dirty="0">
                <a:solidFill>
                  <a:srgbClr val="000000"/>
                </a:solidFill>
                <a:effectLst/>
                <a:latin typeface="Arial" panose="020B0604020202020204" pitchFamily="34" charset="0"/>
              </a:rPr>
              <a:t>    </a:t>
            </a:r>
            <a:r>
              <a:rPr lang="en-SG" sz="800" b="0" i="0" u="none" strike="noStrike" dirty="0" err="1">
                <a:solidFill>
                  <a:srgbClr val="000000"/>
                </a:solidFill>
                <a:effectLst/>
                <a:latin typeface="Arial" panose="020B0604020202020204" pitchFamily="34" charset="0"/>
              </a:rPr>
              <a:t>colsample_bytree</a:t>
            </a:r>
            <a:r>
              <a:rPr lang="en-SG" sz="800" b="0" i="0" u="none" strike="noStrike" dirty="0">
                <a:solidFill>
                  <a:srgbClr val="000000"/>
                </a:solidFill>
                <a:effectLst/>
                <a:latin typeface="Arial" panose="020B0604020202020204" pitchFamily="34" charset="0"/>
              </a:rPr>
              <a:t>: 0.55</a:t>
            </a:r>
            <a:endParaRPr lang="en-SG" sz="800" b="0" dirty="0">
              <a:effectLst/>
            </a:endParaRPr>
          </a:p>
          <a:p>
            <a:pPr rtl="0"/>
            <a:r>
              <a:rPr lang="en-SG" sz="800" b="0" i="0" u="none" strike="noStrike" dirty="0">
                <a:solidFill>
                  <a:srgbClr val="000000"/>
                </a:solidFill>
                <a:effectLst/>
                <a:latin typeface="Arial" panose="020B0604020202020204" pitchFamily="34" charset="0"/>
              </a:rPr>
              <a:t>    gamma: 1</a:t>
            </a:r>
            <a:endParaRPr lang="en-SG" sz="800" b="0" dirty="0">
              <a:effectLst/>
            </a:endParaRPr>
          </a:p>
          <a:p>
            <a:pPr rtl="0"/>
            <a:r>
              <a:rPr lang="en-SG" sz="800" b="0" i="0" u="none" strike="noStrike" dirty="0">
                <a:solidFill>
                  <a:srgbClr val="000000"/>
                </a:solidFill>
                <a:effectLst/>
                <a:latin typeface="Arial" panose="020B0604020202020204" pitchFamily="34" charset="0"/>
              </a:rPr>
              <a:t>    </a:t>
            </a:r>
            <a:r>
              <a:rPr lang="en-SG" sz="800" b="0" i="0" u="none" strike="noStrike" dirty="0" err="1">
                <a:solidFill>
                  <a:srgbClr val="000000"/>
                </a:solidFill>
                <a:effectLst/>
                <a:latin typeface="Arial" panose="020B0604020202020204" pitchFamily="34" charset="0"/>
              </a:rPr>
              <a:t>reg_alpha</a:t>
            </a:r>
            <a:r>
              <a:rPr lang="en-SG" sz="800" b="0" i="0" u="none" strike="noStrike" dirty="0">
                <a:solidFill>
                  <a:srgbClr val="000000"/>
                </a:solidFill>
                <a:effectLst/>
                <a:latin typeface="Arial" panose="020B0604020202020204" pitchFamily="34" charset="0"/>
              </a:rPr>
              <a:t>: 11</a:t>
            </a:r>
            <a:endParaRPr lang="en-SG" sz="800" b="0" dirty="0">
              <a:effectLst/>
            </a:endParaRPr>
          </a:p>
          <a:p>
            <a:pPr rtl="0"/>
            <a:r>
              <a:rPr lang="en-SG" sz="800" b="0" i="0" u="none" strike="noStrike" dirty="0">
                <a:solidFill>
                  <a:srgbClr val="000000"/>
                </a:solidFill>
                <a:effectLst/>
                <a:latin typeface="Arial" panose="020B0604020202020204" pitchFamily="34" charset="0"/>
              </a:rPr>
              <a:t>    </a:t>
            </a:r>
            <a:r>
              <a:rPr lang="en-SG" sz="800" b="0" i="0" u="none" strike="noStrike" dirty="0" err="1">
                <a:solidFill>
                  <a:srgbClr val="000000"/>
                </a:solidFill>
                <a:effectLst/>
                <a:latin typeface="Arial" panose="020B0604020202020204" pitchFamily="34" charset="0"/>
              </a:rPr>
              <a:t>reg_lambda</a:t>
            </a:r>
            <a:r>
              <a:rPr lang="en-SG" sz="800" b="0" i="0" u="none" strike="noStrike" dirty="0">
                <a:solidFill>
                  <a:srgbClr val="000000"/>
                </a:solidFill>
                <a:effectLst/>
                <a:latin typeface="Arial" panose="020B0604020202020204" pitchFamily="34" charset="0"/>
              </a:rPr>
              <a:t>: 3</a:t>
            </a:r>
            <a:endParaRPr lang="en-SG" sz="800" b="0" dirty="0">
              <a:effectLst/>
            </a:endParaRPr>
          </a:p>
          <a:p>
            <a:pPr rtl="0"/>
            <a:r>
              <a:rPr lang="en-SG" sz="800" b="0" i="0" u="none" strike="noStrike" dirty="0">
                <a:solidFill>
                  <a:srgbClr val="000000"/>
                </a:solidFill>
                <a:effectLst/>
                <a:latin typeface="Arial" panose="020B0604020202020204" pitchFamily="34" charset="0"/>
              </a:rPr>
              <a:t>    </a:t>
            </a:r>
            <a:r>
              <a:rPr lang="en-SG" sz="800" b="0" i="0" u="none" strike="noStrike" dirty="0" err="1">
                <a:solidFill>
                  <a:srgbClr val="000000"/>
                </a:solidFill>
                <a:effectLst/>
                <a:latin typeface="Arial" panose="020B0604020202020204" pitchFamily="34" charset="0"/>
              </a:rPr>
              <a:t>min_child_weight</a:t>
            </a:r>
            <a:r>
              <a:rPr lang="en-SG" sz="800" b="0" i="0" u="none" strike="noStrike" dirty="0">
                <a:solidFill>
                  <a:srgbClr val="000000"/>
                </a:solidFill>
                <a:effectLst/>
                <a:latin typeface="Arial" panose="020B0604020202020204" pitchFamily="34" charset="0"/>
              </a:rPr>
              <a:t>: 15</a:t>
            </a:r>
            <a:endParaRPr lang="en-SG" sz="800" b="0" dirty="0">
              <a:effectLst/>
            </a:endParaRPr>
          </a:p>
          <a:p>
            <a:pPr rtl="0"/>
            <a:br>
              <a:rPr lang="en-SG" sz="800" b="0" dirty="0">
                <a:effectLst/>
              </a:rPr>
            </a:br>
            <a:r>
              <a:rPr lang="en-SG" sz="800" b="0" i="0" u="none" strike="noStrike" dirty="0">
                <a:solidFill>
                  <a:srgbClr val="000000"/>
                </a:solidFill>
                <a:effectLst/>
                <a:latin typeface="Arial" panose="020B0604020202020204" pitchFamily="34" charset="0"/>
              </a:rPr>
              <a:t>####################################### PREDICTION #################################################</a:t>
            </a:r>
            <a:endParaRPr lang="en-SG" sz="800" b="0" dirty="0">
              <a:effectLst/>
            </a:endParaRPr>
          </a:p>
          <a:p>
            <a:pPr rtl="0"/>
            <a:r>
              <a:rPr lang="en-SG" sz="800" b="0" i="0" u="none" strike="noStrike" dirty="0" err="1">
                <a:solidFill>
                  <a:srgbClr val="000000"/>
                </a:solidFill>
                <a:effectLst/>
                <a:latin typeface="Arial" panose="020B0604020202020204" pitchFamily="34" charset="0"/>
              </a:rPr>
              <a:t>corr</a:t>
            </a:r>
            <a:r>
              <a:rPr lang="en-SG" sz="800" b="0" i="0" u="none" strike="noStrike" dirty="0">
                <a:solidFill>
                  <a:srgbClr val="000000"/>
                </a:solidFill>
                <a:effectLst/>
                <a:latin typeface="Arial" panose="020B0604020202020204" pitchFamily="34" charset="0"/>
              </a:rPr>
              <a:t>(</a:t>
            </a:r>
            <a:r>
              <a:rPr lang="en-SG" sz="800" b="0" i="0" u="none" strike="noStrike" dirty="0" err="1">
                <a:solidFill>
                  <a:srgbClr val="000000"/>
                </a:solidFill>
                <a:effectLst/>
                <a:latin typeface="Arial" panose="020B0604020202020204" pitchFamily="34" charset="0"/>
              </a:rPr>
              <a:t>y_pred</a:t>
            </a:r>
            <a:r>
              <a:rPr lang="en-SG" sz="800" b="0" i="0" u="none" strike="noStrike" dirty="0">
                <a:solidFill>
                  <a:srgbClr val="000000"/>
                </a:solidFill>
                <a:effectLst/>
                <a:latin typeface="Arial" panose="020B0604020202020204" pitchFamily="34" charset="0"/>
              </a:rPr>
              <a:t>/v1ts, </a:t>
            </a:r>
            <a:r>
              <a:rPr lang="en-SG" sz="800" b="0" i="0" u="none" strike="noStrike" dirty="0" err="1">
                <a:solidFill>
                  <a:srgbClr val="000000"/>
                </a:solidFill>
                <a:effectLst/>
                <a:latin typeface="Arial" panose="020B0604020202020204" pitchFamily="34" charset="0"/>
              </a:rPr>
              <a:t>y_true</a:t>
            </a:r>
            <a:r>
              <a:rPr lang="en-SG" sz="800" b="0" i="0" u="none" strike="noStrike" dirty="0">
                <a:solidFill>
                  <a:srgbClr val="000000"/>
                </a:solidFill>
                <a:effectLst/>
                <a:latin typeface="Arial" panose="020B0604020202020204" pitchFamily="34" charset="0"/>
              </a:rPr>
              <a:t>/v1ts) 0.5074483091931681</a:t>
            </a:r>
            <a:endParaRPr lang="en-SG" sz="800" b="0" dirty="0">
              <a:effectLst/>
            </a:endParaRPr>
          </a:p>
          <a:p>
            <a:pPr rtl="0"/>
            <a:r>
              <a:rPr lang="en-SG" sz="800" b="0" i="0" u="none" strike="noStrike" dirty="0">
                <a:solidFill>
                  <a:srgbClr val="000000"/>
                </a:solidFill>
                <a:effectLst/>
                <a:latin typeface="Arial" panose="020B0604020202020204" pitchFamily="34" charset="0"/>
              </a:rPr>
              <a:t>log(</a:t>
            </a:r>
            <a:r>
              <a:rPr lang="en-SG" sz="800" b="0" i="0" u="none" strike="noStrike" dirty="0" err="1">
                <a:solidFill>
                  <a:srgbClr val="000000"/>
                </a:solidFill>
                <a:effectLst/>
                <a:latin typeface="Arial" panose="020B0604020202020204" pitchFamily="34" charset="0"/>
              </a:rPr>
              <a:t>corr</a:t>
            </a:r>
            <a:r>
              <a:rPr lang="en-SG" sz="800" b="0" i="0" u="none" strike="noStrike" dirty="0">
                <a:solidFill>
                  <a:srgbClr val="000000"/>
                </a:solidFill>
                <a:effectLst/>
                <a:latin typeface="Arial" panose="020B0604020202020204" pitchFamily="34" charset="0"/>
              </a:rPr>
              <a:t>( )) 0.5729962557480486</a:t>
            </a:r>
            <a:endParaRPr lang="en-SG" sz="800" b="0" dirty="0">
              <a:effectLst/>
            </a:endParaRPr>
          </a:p>
          <a:p>
            <a:pPr rtl="0"/>
            <a:r>
              <a:rPr lang="en-SG" sz="800" b="0" i="0" u="none" strike="noStrike" dirty="0" err="1">
                <a:solidFill>
                  <a:srgbClr val="000000"/>
                </a:solidFill>
                <a:effectLst/>
                <a:latin typeface="Arial" panose="020B0604020202020204" pitchFamily="34" charset="0"/>
              </a:rPr>
              <a:t>corr</a:t>
            </a:r>
            <a:r>
              <a:rPr lang="en-SG" sz="800" b="0" i="0" u="none" strike="noStrike" dirty="0">
                <a:solidFill>
                  <a:srgbClr val="000000"/>
                </a:solidFill>
                <a:effectLst/>
                <a:latin typeface="Arial" panose="020B0604020202020204" pitchFamily="34" charset="0"/>
              </a:rPr>
              <a:t>(</a:t>
            </a:r>
            <a:r>
              <a:rPr lang="en-SG" sz="800" b="0" i="0" u="none" strike="noStrike" dirty="0" err="1">
                <a:solidFill>
                  <a:srgbClr val="000000"/>
                </a:solidFill>
                <a:effectLst/>
                <a:latin typeface="Arial" panose="020B0604020202020204" pitchFamily="34" charset="0"/>
              </a:rPr>
              <a:t>y_pred</a:t>
            </a:r>
            <a:r>
              <a:rPr lang="en-SG" sz="800" b="0" i="0" u="none" strike="noStrike" dirty="0">
                <a:solidFill>
                  <a:srgbClr val="000000"/>
                </a:solidFill>
                <a:effectLst/>
                <a:latin typeface="Arial" panose="020B0604020202020204" pitchFamily="34" charset="0"/>
              </a:rPr>
              <a:t>, </a:t>
            </a:r>
            <a:r>
              <a:rPr lang="en-SG" sz="800" b="0" i="0" u="none" strike="noStrike" dirty="0" err="1">
                <a:solidFill>
                  <a:srgbClr val="000000"/>
                </a:solidFill>
                <a:effectLst/>
                <a:latin typeface="Arial" panose="020B0604020202020204" pitchFamily="34" charset="0"/>
              </a:rPr>
              <a:t>y_true</a:t>
            </a:r>
            <a:r>
              <a:rPr lang="en-SG" sz="800" b="0" i="0" u="none" strike="noStrike" dirty="0">
                <a:solidFill>
                  <a:srgbClr val="000000"/>
                </a:solidFill>
                <a:effectLst/>
                <a:latin typeface="Arial" panose="020B0604020202020204" pitchFamily="34" charset="0"/>
              </a:rPr>
              <a:t>) 0.9100204278404671</a:t>
            </a:r>
            <a:endParaRPr lang="en-SG" sz="800" b="0" dirty="0">
              <a:effectLst/>
            </a:endParaRPr>
          </a:p>
          <a:p>
            <a:pPr rtl="0"/>
            <a:r>
              <a:rPr lang="en-SG" sz="800" b="0" i="0" u="none" strike="noStrike" dirty="0">
                <a:solidFill>
                  <a:srgbClr val="000000"/>
                </a:solidFill>
                <a:effectLst/>
                <a:latin typeface="Arial" panose="020B0604020202020204" pitchFamily="34" charset="0"/>
              </a:rPr>
              <a:t>log(</a:t>
            </a:r>
            <a:r>
              <a:rPr lang="en-SG" sz="800" b="0" i="0" u="none" strike="noStrike" dirty="0" err="1">
                <a:solidFill>
                  <a:srgbClr val="000000"/>
                </a:solidFill>
                <a:effectLst/>
                <a:latin typeface="Arial" panose="020B0604020202020204" pitchFamily="34" charset="0"/>
              </a:rPr>
              <a:t>corr</a:t>
            </a:r>
            <a:r>
              <a:rPr lang="en-SG" sz="800" b="0" i="0" u="none" strike="noStrike" dirty="0">
                <a:solidFill>
                  <a:srgbClr val="000000"/>
                </a:solidFill>
                <a:effectLst/>
                <a:latin typeface="Arial" panose="020B0604020202020204" pitchFamily="34" charset="0"/>
              </a:rPr>
              <a:t>( )) 0.9236015811461491</a:t>
            </a:r>
            <a:endParaRPr lang="en-SG" sz="800" b="0" dirty="0">
              <a:effectLst/>
            </a:endParaRPr>
          </a:p>
          <a:p>
            <a:pPr rtl="0"/>
            <a:r>
              <a:rPr lang="en-SG" sz="800" b="0" i="0" u="none" strike="noStrike" dirty="0">
                <a:solidFill>
                  <a:srgbClr val="38761D"/>
                </a:solidFill>
                <a:effectLst/>
                <a:latin typeface="Arial" panose="020B0604020202020204" pitchFamily="34" charset="0"/>
              </a:rPr>
              <a:t>RMSPE train score:  0.19145297561635127</a:t>
            </a:r>
            <a:endParaRPr lang="en-SG" sz="800" b="0" dirty="0">
              <a:effectLst/>
            </a:endParaRPr>
          </a:p>
          <a:p>
            <a:pPr rtl="0"/>
            <a:r>
              <a:rPr lang="en-SG" sz="800" b="0" i="0" u="none" strike="noStrike" dirty="0">
                <a:solidFill>
                  <a:srgbClr val="38761D"/>
                </a:solidFill>
                <a:effectLst/>
                <a:latin typeface="Arial" panose="020B0604020202020204" pitchFamily="34" charset="0"/>
              </a:rPr>
              <a:t>RMSPE test score:  0.22479324193944275</a:t>
            </a:r>
            <a:endParaRPr lang="en-SG" sz="800" b="0" dirty="0">
              <a:effectLst/>
            </a:endParaRPr>
          </a:p>
        </p:txBody>
      </p:sp>
      <p:sp>
        <p:nvSpPr>
          <p:cNvPr id="5" name="TextBox 4">
            <a:extLst>
              <a:ext uri="{FF2B5EF4-FFF2-40B4-BE49-F238E27FC236}">
                <a16:creationId xmlns:a16="http://schemas.microsoft.com/office/drawing/2014/main" id="{DD03775A-D567-431F-4A01-4A5224AD4C62}"/>
              </a:ext>
            </a:extLst>
          </p:cNvPr>
          <p:cNvSpPr txBox="1"/>
          <p:nvPr/>
        </p:nvSpPr>
        <p:spPr>
          <a:xfrm>
            <a:off x="1439436" y="5753627"/>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4031129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9B78-F7B6-39CA-388F-22AFD0ABD64A}"/>
              </a:ext>
            </a:extLst>
          </p:cNvPr>
          <p:cNvSpPr>
            <a:spLocks noGrp="1"/>
          </p:cNvSpPr>
          <p:nvPr>
            <p:ph type="title"/>
          </p:nvPr>
        </p:nvSpPr>
        <p:spPr/>
        <p:txBody>
          <a:bodyPr/>
          <a:lstStyle/>
          <a:p>
            <a:r>
              <a:rPr lang="en-SG" sz="4400" dirty="0"/>
              <a:t>Non-stock_31 </a:t>
            </a:r>
            <a:r>
              <a:rPr lang="en-SG" sz="4400" dirty="0" err="1"/>
              <a:t>XGBoost</a:t>
            </a:r>
            <a:r>
              <a:rPr lang="en-SG" sz="4400" dirty="0"/>
              <a:t> regressor model </a:t>
            </a:r>
            <a:r>
              <a:rPr lang="en-SG" dirty="0"/>
              <a:t>Train set </a:t>
            </a:r>
            <a:r>
              <a:rPr lang="en-SG" sz="4400" dirty="0"/>
              <a:t>Error analysis</a:t>
            </a:r>
            <a:endParaRPr lang="en-SG" dirty="0"/>
          </a:p>
        </p:txBody>
      </p:sp>
      <p:sp>
        <p:nvSpPr>
          <p:cNvPr id="3" name="Content Placeholder 2">
            <a:extLst>
              <a:ext uri="{FF2B5EF4-FFF2-40B4-BE49-F238E27FC236}">
                <a16:creationId xmlns:a16="http://schemas.microsoft.com/office/drawing/2014/main" id="{B4140E6F-6FD0-1BAE-2319-2BFBA99BF4FA}"/>
              </a:ext>
            </a:extLst>
          </p:cNvPr>
          <p:cNvSpPr>
            <a:spLocks noGrp="1"/>
          </p:cNvSpPr>
          <p:nvPr>
            <p:ph idx="1"/>
          </p:nvPr>
        </p:nvSpPr>
        <p:spPr/>
        <p:txBody>
          <a:bodyPr/>
          <a:lstStyle/>
          <a:p>
            <a:endParaRPr lang="en-SG"/>
          </a:p>
        </p:txBody>
      </p:sp>
      <p:sp>
        <p:nvSpPr>
          <p:cNvPr id="4" name="Multiplication Sign 3">
            <a:extLst>
              <a:ext uri="{FF2B5EF4-FFF2-40B4-BE49-F238E27FC236}">
                <a16:creationId xmlns:a16="http://schemas.microsoft.com/office/drawing/2014/main" id="{2F5C2F65-DE98-E194-A35E-BB415AD830C9}"/>
              </a:ext>
            </a:extLst>
          </p:cNvPr>
          <p:cNvSpPr/>
          <p:nvPr/>
        </p:nvSpPr>
        <p:spPr>
          <a:xfrm>
            <a:off x="5624945" y="2087418"/>
            <a:ext cx="1570182" cy="2013527"/>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30003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53414-D695-5372-B507-1F42D15494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A8262-2C2C-701A-5B9B-8B9DC2E377BB}"/>
              </a:ext>
            </a:extLst>
          </p:cNvPr>
          <p:cNvSpPr>
            <a:spLocks noGrp="1"/>
          </p:cNvSpPr>
          <p:nvPr>
            <p:ph type="title"/>
          </p:nvPr>
        </p:nvSpPr>
        <p:spPr/>
        <p:txBody>
          <a:bodyPr>
            <a:noAutofit/>
          </a:bodyPr>
          <a:lstStyle/>
          <a:p>
            <a:r>
              <a:rPr lang="en-SG" dirty="0"/>
              <a:t>Improved Results</a:t>
            </a:r>
            <a:br>
              <a:rPr lang="en-SG" sz="2400" dirty="0"/>
            </a:br>
            <a:r>
              <a:rPr lang="en-SG" sz="2400" dirty="0"/>
              <a:t>Random Forest (RF) regressor model Results</a:t>
            </a:r>
          </a:p>
        </p:txBody>
      </p:sp>
      <p:sp>
        <p:nvSpPr>
          <p:cNvPr id="3" name="Content Placeholder 2">
            <a:extLst>
              <a:ext uri="{FF2B5EF4-FFF2-40B4-BE49-F238E27FC236}">
                <a16:creationId xmlns:a16="http://schemas.microsoft.com/office/drawing/2014/main" id="{663CBC69-DB73-4AC2-D758-57B3F0D85919}"/>
              </a:ext>
            </a:extLst>
          </p:cNvPr>
          <p:cNvSpPr>
            <a:spLocks noGrp="1"/>
          </p:cNvSpPr>
          <p:nvPr>
            <p:ph idx="1"/>
          </p:nvPr>
        </p:nvSpPr>
        <p:spPr/>
        <p:txBody>
          <a:bodyPr/>
          <a:lstStyle/>
          <a:p>
            <a:r>
              <a:rPr lang="en-SG" sz="2000" dirty="0"/>
              <a:t>A separate ‘Medium-Bias-Low-variance’ RF model for </a:t>
            </a:r>
            <a:r>
              <a:rPr lang="en-SG" sz="2000" dirty="0" err="1"/>
              <a:t>Stock_id</a:t>
            </a:r>
            <a:r>
              <a:rPr lang="en-SG" sz="2000" dirty="0"/>
              <a:t> = 31 </a:t>
            </a:r>
          </a:p>
          <a:p>
            <a:r>
              <a:rPr lang="en-SG" sz="2000" dirty="0"/>
              <a:t>With equal sample weights</a:t>
            </a:r>
          </a:p>
          <a:p>
            <a:endParaRPr lang="en-SG" dirty="0"/>
          </a:p>
          <a:p>
            <a:pPr lvl="1"/>
            <a:endParaRPr lang="en-SG" dirty="0"/>
          </a:p>
        </p:txBody>
      </p:sp>
      <p:sp>
        <p:nvSpPr>
          <p:cNvPr id="4" name="TextBox 3">
            <a:extLst>
              <a:ext uri="{FF2B5EF4-FFF2-40B4-BE49-F238E27FC236}">
                <a16:creationId xmlns:a16="http://schemas.microsoft.com/office/drawing/2014/main" id="{49644EA8-9D38-E683-0418-1B829C0BEC27}"/>
              </a:ext>
            </a:extLst>
          </p:cNvPr>
          <p:cNvSpPr txBox="1"/>
          <p:nvPr/>
        </p:nvSpPr>
        <p:spPr>
          <a:xfrm>
            <a:off x="1333500" y="2843212"/>
            <a:ext cx="4057650" cy="2554545"/>
          </a:xfrm>
          <a:prstGeom prst="rect">
            <a:avLst/>
          </a:prstGeom>
          <a:noFill/>
        </p:spPr>
        <p:txBody>
          <a:bodyPr wrap="square" rtlCol="0">
            <a:spAutoFit/>
          </a:bodyPr>
          <a:lstStyle/>
          <a:p>
            <a:pPr rtl="0"/>
            <a:r>
              <a:rPr lang="en-US" sz="800" b="0" i="0" u="none" strike="noStrike" dirty="0">
                <a:solidFill>
                  <a:srgbClr val="000000"/>
                </a:solidFill>
                <a:effectLst/>
                <a:latin typeface="Arial" panose="020B0604020202020204" pitchFamily="34" charset="0"/>
              </a:rPr>
              <a:t>Study statistics: </a:t>
            </a:r>
            <a:endParaRPr lang="en-US" sz="800" b="0" dirty="0">
              <a:effectLst/>
            </a:endParaRPr>
          </a:p>
          <a:p>
            <a:pPr rtl="0"/>
            <a:r>
              <a:rPr lang="en-US" sz="800" b="0" i="0" u="none" strike="noStrike" dirty="0">
                <a:solidFill>
                  <a:srgbClr val="000000"/>
                </a:solidFill>
                <a:effectLst/>
                <a:latin typeface="Arial" panose="020B0604020202020204" pitchFamily="34" charset="0"/>
              </a:rPr>
              <a:t>  Number of finished trials:  75</a:t>
            </a:r>
            <a:endParaRPr lang="en-US" sz="800" b="0" dirty="0">
              <a:effectLst/>
            </a:endParaRPr>
          </a:p>
          <a:p>
            <a:pPr rtl="0"/>
            <a:r>
              <a:rPr lang="en-US" sz="800" b="0" i="0" u="none" strike="noStrike" dirty="0">
                <a:solidFill>
                  <a:srgbClr val="000000"/>
                </a:solidFill>
                <a:effectLst/>
                <a:latin typeface="Arial" panose="020B0604020202020204" pitchFamily="34" charset="0"/>
              </a:rPr>
              <a:t>  Number of pruned trials:  0</a:t>
            </a:r>
            <a:endParaRPr lang="en-US" sz="800" b="0" dirty="0">
              <a:effectLst/>
            </a:endParaRPr>
          </a:p>
          <a:p>
            <a:pPr rtl="0"/>
            <a:r>
              <a:rPr lang="en-US" sz="800" b="0" i="0" u="none" strike="noStrike" dirty="0">
                <a:solidFill>
                  <a:srgbClr val="000000"/>
                </a:solidFill>
                <a:effectLst/>
                <a:latin typeface="Arial" panose="020B0604020202020204" pitchFamily="34" charset="0"/>
              </a:rPr>
              <a:t>  Number of complete trials:  75</a:t>
            </a:r>
            <a:endParaRPr lang="en-US" sz="800" b="0" dirty="0">
              <a:effectLst/>
            </a:endParaRPr>
          </a:p>
          <a:p>
            <a:pPr rtl="0"/>
            <a:r>
              <a:rPr lang="en-US" sz="800" b="0" i="0" u="none" strike="noStrike" dirty="0">
                <a:solidFill>
                  <a:srgbClr val="000000"/>
                </a:solidFill>
                <a:effectLst/>
                <a:latin typeface="Arial" panose="020B0604020202020204" pitchFamily="34" charset="0"/>
              </a:rPr>
              <a:t>Best trial:</a:t>
            </a:r>
            <a:endParaRPr lang="en-US" sz="800" b="0" dirty="0">
              <a:effectLst/>
            </a:endParaRPr>
          </a:p>
          <a:p>
            <a:pPr rtl="0"/>
            <a:r>
              <a:rPr lang="en-US" sz="800" b="0" i="0" u="none" strike="noStrike" dirty="0">
                <a:solidFill>
                  <a:srgbClr val="000000"/>
                </a:solidFill>
                <a:effectLst/>
                <a:latin typeface="Arial" panose="020B0604020202020204" pitchFamily="34" charset="0"/>
              </a:rPr>
              <a:t>Trial no.:  70</a:t>
            </a:r>
            <a:endParaRPr lang="en-US" sz="800" b="0" dirty="0">
              <a:effectLst/>
            </a:endParaRPr>
          </a:p>
          <a:p>
            <a:pPr rtl="0"/>
            <a:r>
              <a:rPr lang="en-US" sz="800" b="0" i="0" u="none" strike="noStrike" dirty="0">
                <a:solidFill>
                  <a:srgbClr val="000000"/>
                </a:solidFill>
                <a:effectLst/>
                <a:latin typeface="Arial" panose="020B0604020202020204" pitchFamily="34" charset="0"/>
              </a:rPr>
              <a:t>  Value:  0.8187703265947197</a:t>
            </a:r>
            <a:endParaRPr lang="en-US" sz="800" b="0" dirty="0">
              <a:effectLst/>
            </a:endParaRPr>
          </a:p>
          <a:p>
            <a:pPr rtl="0"/>
            <a:r>
              <a:rPr lang="en-US" sz="800" b="0" i="0" u="none" strike="noStrike" dirty="0">
                <a:solidFill>
                  <a:srgbClr val="000000"/>
                </a:solidFill>
                <a:effectLst/>
                <a:latin typeface="Arial" panose="020B0604020202020204" pitchFamily="34" charset="0"/>
              </a:rPr>
              <a:t>  Params: </a:t>
            </a:r>
            <a:endParaRPr lang="en-US" sz="800" b="0" dirty="0">
              <a:effectLst/>
            </a:endParaRPr>
          </a:p>
          <a:p>
            <a:pPr rtl="0"/>
            <a:r>
              <a:rPr lang="en-US" sz="800" b="0" i="0" u="none" strike="noStrike" dirty="0">
                <a:solidFill>
                  <a:srgbClr val="000000"/>
                </a:solidFill>
                <a:effectLst/>
                <a:latin typeface="Arial" panose="020B0604020202020204" pitchFamily="34" charset="0"/>
              </a:rPr>
              <a:t>    </a:t>
            </a:r>
            <a:r>
              <a:rPr lang="en-US" sz="800" b="0" i="0" u="none" strike="noStrike" dirty="0" err="1">
                <a:solidFill>
                  <a:srgbClr val="000000"/>
                </a:solidFill>
                <a:effectLst/>
                <a:latin typeface="Arial" panose="020B0604020202020204" pitchFamily="34" charset="0"/>
              </a:rPr>
              <a:t>n_estimators</a:t>
            </a:r>
            <a:r>
              <a:rPr lang="en-US" sz="800" b="0" i="0" u="none" strike="noStrike" dirty="0">
                <a:solidFill>
                  <a:srgbClr val="000000"/>
                </a:solidFill>
                <a:effectLst/>
                <a:latin typeface="Arial" panose="020B0604020202020204" pitchFamily="34" charset="0"/>
              </a:rPr>
              <a:t>: 1200</a:t>
            </a:r>
            <a:endParaRPr lang="en-US" sz="800" b="0" dirty="0">
              <a:effectLst/>
            </a:endParaRPr>
          </a:p>
          <a:p>
            <a:pPr rtl="0"/>
            <a:r>
              <a:rPr lang="en-US" sz="800" b="0" i="0" u="none" strike="noStrike" dirty="0">
                <a:solidFill>
                  <a:srgbClr val="000000"/>
                </a:solidFill>
                <a:effectLst/>
                <a:latin typeface="Arial" panose="020B0604020202020204" pitchFamily="34" charset="0"/>
              </a:rPr>
              <a:t>    </a:t>
            </a:r>
            <a:r>
              <a:rPr lang="en-US" sz="800" b="0" i="0" u="none" strike="noStrike" dirty="0" err="1">
                <a:solidFill>
                  <a:srgbClr val="000000"/>
                </a:solidFill>
                <a:effectLst/>
                <a:latin typeface="Arial" panose="020B0604020202020204" pitchFamily="34" charset="0"/>
              </a:rPr>
              <a:t>max_depth</a:t>
            </a:r>
            <a:r>
              <a:rPr lang="en-US" sz="800" b="0" i="0" u="none" strike="noStrike" dirty="0">
                <a:solidFill>
                  <a:srgbClr val="000000"/>
                </a:solidFill>
                <a:effectLst/>
                <a:latin typeface="Arial" panose="020B0604020202020204" pitchFamily="34" charset="0"/>
              </a:rPr>
              <a:t>: 53</a:t>
            </a:r>
            <a:endParaRPr lang="en-US" sz="800" b="0" dirty="0">
              <a:effectLst/>
            </a:endParaRPr>
          </a:p>
          <a:p>
            <a:pPr rtl="0"/>
            <a:r>
              <a:rPr lang="en-US" sz="800" b="0" i="0" u="none" strike="noStrike" dirty="0">
                <a:solidFill>
                  <a:srgbClr val="000000"/>
                </a:solidFill>
                <a:effectLst/>
                <a:latin typeface="Arial" panose="020B0604020202020204" pitchFamily="34" charset="0"/>
              </a:rPr>
              <a:t>    </a:t>
            </a:r>
            <a:r>
              <a:rPr lang="en-US" sz="800" b="0" i="0" u="none" strike="noStrike" dirty="0" err="1">
                <a:solidFill>
                  <a:srgbClr val="000000"/>
                </a:solidFill>
                <a:effectLst/>
                <a:latin typeface="Arial" panose="020B0604020202020204" pitchFamily="34" charset="0"/>
              </a:rPr>
              <a:t>max_leaves</a:t>
            </a:r>
            <a:r>
              <a:rPr lang="en-US" sz="800" b="0" i="0" u="none" strike="noStrike" dirty="0">
                <a:solidFill>
                  <a:srgbClr val="000000"/>
                </a:solidFill>
                <a:effectLst/>
                <a:latin typeface="Arial" panose="020B0604020202020204" pitchFamily="34" charset="0"/>
              </a:rPr>
              <a:t>: 195</a:t>
            </a:r>
            <a:endParaRPr lang="en-US" sz="800" b="0" dirty="0">
              <a:effectLst/>
            </a:endParaRPr>
          </a:p>
          <a:p>
            <a:pPr rtl="0"/>
            <a:r>
              <a:rPr lang="en-US" sz="800" b="0" i="0" u="none" strike="noStrike" dirty="0">
                <a:solidFill>
                  <a:srgbClr val="000000"/>
                </a:solidFill>
                <a:effectLst/>
                <a:latin typeface="Arial" panose="020B0604020202020204" pitchFamily="34" charset="0"/>
              </a:rPr>
              <a:t>    </a:t>
            </a:r>
            <a:r>
              <a:rPr lang="en-US" sz="800" b="0" i="0" u="none" strike="noStrike" dirty="0" err="1">
                <a:solidFill>
                  <a:srgbClr val="000000"/>
                </a:solidFill>
                <a:effectLst/>
                <a:latin typeface="Arial" panose="020B0604020202020204" pitchFamily="34" charset="0"/>
              </a:rPr>
              <a:t>max_features</a:t>
            </a:r>
            <a:r>
              <a:rPr lang="en-US" sz="800" b="0" i="0" u="none" strike="noStrike" dirty="0">
                <a:solidFill>
                  <a:srgbClr val="000000"/>
                </a:solidFill>
                <a:effectLst/>
                <a:latin typeface="Arial" panose="020B0604020202020204" pitchFamily="34" charset="0"/>
              </a:rPr>
              <a:t>: auto</a:t>
            </a:r>
            <a:endParaRPr lang="en-US" sz="800" b="0" dirty="0">
              <a:effectLst/>
            </a:endParaRPr>
          </a:p>
          <a:p>
            <a:pPr rtl="0"/>
            <a:r>
              <a:rPr lang="en-US" sz="800" b="0" i="0" u="none" strike="noStrike" dirty="0">
                <a:solidFill>
                  <a:srgbClr val="000000"/>
                </a:solidFill>
                <a:effectLst/>
                <a:latin typeface="Arial" panose="020B0604020202020204" pitchFamily="34" charset="0"/>
              </a:rPr>
              <a:t>    </a:t>
            </a:r>
            <a:r>
              <a:rPr lang="en-US" sz="800" b="0" i="0" u="none" strike="noStrike" dirty="0" err="1">
                <a:solidFill>
                  <a:srgbClr val="000000"/>
                </a:solidFill>
                <a:effectLst/>
                <a:latin typeface="Arial" panose="020B0604020202020204" pitchFamily="34" charset="0"/>
              </a:rPr>
              <a:t>min_samples_leaf</a:t>
            </a:r>
            <a:r>
              <a:rPr lang="en-US" sz="800" b="0" i="0" u="none" strike="noStrike" dirty="0">
                <a:solidFill>
                  <a:srgbClr val="000000"/>
                </a:solidFill>
                <a:effectLst/>
                <a:latin typeface="Arial" panose="020B0604020202020204" pitchFamily="34" charset="0"/>
              </a:rPr>
              <a:t>: 1</a:t>
            </a:r>
            <a:endParaRPr lang="en-US" sz="800" b="0" dirty="0">
              <a:effectLst/>
            </a:endParaRPr>
          </a:p>
          <a:p>
            <a:pPr rtl="0"/>
            <a:r>
              <a:rPr lang="en-US" sz="800" b="0" i="0" u="none" strike="noStrike" dirty="0">
                <a:solidFill>
                  <a:srgbClr val="000000"/>
                </a:solidFill>
                <a:effectLst/>
                <a:latin typeface="Arial" panose="020B0604020202020204" pitchFamily="34" charset="0"/>
              </a:rPr>
              <a:t>    </a:t>
            </a:r>
            <a:r>
              <a:rPr lang="en-US" sz="800" b="0" i="0" u="none" strike="noStrike" dirty="0" err="1">
                <a:solidFill>
                  <a:srgbClr val="000000"/>
                </a:solidFill>
                <a:effectLst/>
                <a:latin typeface="Arial" panose="020B0604020202020204" pitchFamily="34" charset="0"/>
              </a:rPr>
              <a:t>min_samples_split</a:t>
            </a:r>
            <a:r>
              <a:rPr lang="en-US" sz="800" b="0" i="0" u="none" strike="noStrike" dirty="0">
                <a:solidFill>
                  <a:srgbClr val="000000"/>
                </a:solidFill>
                <a:effectLst/>
                <a:latin typeface="Arial" panose="020B0604020202020204" pitchFamily="34" charset="0"/>
              </a:rPr>
              <a:t>: 9</a:t>
            </a:r>
            <a:endParaRPr lang="en-US" sz="800" b="0" dirty="0">
              <a:effectLst/>
            </a:endParaRPr>
          </a:p>
          <a:p>
            <a:pPr rtl="0"/>
            <a:r>
              <a:rPr lang="en-US" sz="800" b="0" i="0" u="none" strike="noStrike" dirty="0">
                <a:solidFill>
                  <a:srgbClr val="000000"/>
                </a:solidFill>
                <a:effectLst/>
                <a:latin typeface="Arial" panose="020B0604020202020204" pitchFamily="34" charset="0"/>
              </a:rPr>
              <a:t>Final model</a:t>
            </a:r>
            <a:endParaRPr lang="en-US" sz="800" b="0" dirty="0">
              <a:effectLst/>
            </a:endParaRPr>
          </a:p>
          <a:p>
            <a:pPr rtl="0"/>
            <a:r>
              <a:rPr lang="en-US" sz="800" b="0" i="0" u="none" strike="noStrike" dirty="0">
                <a:solidFill>
                  <a:srgbClr val="000000"/>
                </a:solidFill>
                <a:effectLst/>
                <a:latin typeface="Arial" panose="020B0604020202020204" pitchFamily="34" charset="0"/>
              </a:rPr>
              <a:t>0.310187551436994</a:t>
            </a:r>
            <a:endParaRPr lang="en-US" sz="800" b="0" dirty="0">
              <a:effectLst/>
            </a:endParaRPr>
          </a:p>
          <a:p>
            <a:pPr rtl="0"/>
            <a:r>
              <a:rPr lang="en-US" sz="800" b="0" i="0" u="none" strike="noStrike" dirty="0">
                <a:solidFill>
                  <a:srgbClr val="000000"/>
                </a:solidFill>
                <a:effectLst/>
                <a:latin typeface="Arial" panose="020B0604020202020204" pitchFamily="34" charset="0"/>
              </a:rPr>
              <a:t>0.37951193883504114</a:t>
            </a:r>
          </a:p>
          <a:p>
            <a:pPr rtl="0"/>
            <a:br>
              <a:rPr lang="en-US" sz="800" b="0" dirty="0">
                <a:effectLst/>
              </a:rPr>
            </a:br>
            <a:r>
              <a:rPr lang="en-US" sz="800" b="0" i="0" u="none" strike="noStrike" dirty="0">
                <a:solidFill>
                  <a:srgbClr val="000000"/>
                </a:solidFill>
                <a:effectLst/>
                <a:latin typeface="Arial" panose="020B0604020202020204" pitchFamily="34" charset="0"/>
              </a:rPr>
              <a:t>Train RMSPE for </a:t>
            </a:r>
            <a:r>
              <a:rPr lang="en-US" sz="800" b="0" i="0" u="none" strike="noStrike" dirty="0" err="1">
                <a:solidFill>
                  <a:srgbClr val="000000"/>
                </a:solidFill>
                <a:effectLst/>
                <a:latin typeface="Arial" panose="020B0604020202020204" pitchFamily="34" charset="0"/>
              </a:rPr>
              <a:t>st</a:t>
            </a:r>
            <a:r>
              <a:rPr lang="en-US" sz="800" b="0" i="0" u="none" strike="noStrike" dirty="0">
                <a:solidFill>
                  <a:srgbClr val="000000"/>
                </a:solidFill>
                <a:effectLst/>
                <a:latin typeface="Arial" panose="020B0604020202020204" pitchFamily="34" charset="0"/>
              </a:rPr>
              <a:t> 31 only: </a:t>
            </a:r>
            <a:r>
              <a:rPr lang="en-US" sz="800" b="0" i="0" u="none" strike="noStrike" dirty="0">
                <a:solidFill>
                  <a:srgbClr val="00B050"/>
                </a:solidFill>
                <a:effectLst/>
                <a:latin typeface="Arial" panose="020B0604020202020204" pitchFamily="34" charset="0"/>
              </a:rPr>
              <a:t>0.310 </a:t>
            </a:r>
          </a:p>
          <a:p>
            <a:pPr rtl="0"/>
            <a:r>
              <a:rPr lang="en-US" sz="800" b="0" i="0" u="none" strike="noStrike" dirty="0">
                <a:solidFill>
                  <a:srgbClr val="000000"/>
                </a:solidFill>
                <a:effectLst/>
                <a:latin typeface="Arial" panose="020B0604020202020204" pitchFamily="34" charset="0"/>
              </a:rPr>
              <a:t>Test RMSPE  for </a:t>
            </a:r>
            <a:r>
              <a:rPr lang="en-US" sz="800" b="0" i="0" u="none" strike="noStrike" dirty="0" err="1">
                <a:solidFill>
                  <a:srgbClr val="000000"/>
                </a:solidFill>
                <a:effectLst/>
                <a:latin typeface="Arial" panose="020B0604020202020204" pitchFamily="34" charset="0"/>
              </a:rPr>
              <a:t>st</a:t>
            </a:r>
            <a:r>
              <a:rPr lang="en-US" sz="800" b="0" i="0" u="none" strike="noStrike" dirty="0">
                <a:solidFill>
                  <a:srgbClr val="000000"/>
                </a:solidFill>
                <a:effectLst/>
                <a:latin typeface="Arial" panose="020B0604020202020204" pitchFamily="34" charset="0"/>
              </a:rPr>
              <a:t> 31 only: </a:t>
            </a:r>
            <a:r>
              <a:rPr lang="en-US" sz="800" b="0" i="0" u="none" strike="noStrike" dirty="0">
                <a:solidFill>
                  <a:srgbClr val="00B050"/>
                </a:solidFill>
                <a:effectLst/>
                <a:latin typeface="Arial" panose="020B0604020202020204" pitchFamily="34" charset="0"/>
              </a:rPr>
              <a:t>0.379</a:t>
            </a:r>
            <a:endParaRPr lang="en-US" sz="800" b="0" dirty="0">
              <a:effectLst/>
              <a:highlight>
                <a:srgbClr val="FFFF00"/>
              </a:highlight>
            </a:endParaRPr>
          </a:p>
        </p:txBody>
      </p:sp>
      <p:graphicFrame>
        <p:nvGraphicFramePr>
          <p:cNvPr id="5" name="Table 4">
            <a:extLst>
              <a:ext uri="{FF2B5EF4-FFF2-40B4-BE49-F238E27FC236}">
                <a16:creationId xmlns:a16="http://schemas.microsoft.com/office/drawing/2014/main" id="{09ED36CB-F4C9-B29B-B075-F32BE1F20179}"/>
              </a:ext>
            </a:extLst>
          </p:cNvPr>
          <p:cNvGraphicFramePr>
            <a:graphicFrameLocks noGrp="1"/>
          </p:cNvGraphicFramePr>
          <p:nvPr>
            <p:extLst>
              <p:ext uri="{D42A27DB-BD31-4B8C-83A1-F6EECF244321}">
                <p14:modId xmlns:p14="http://schemas.microsoft.com/office/powerpoint/2010/main" val="1280254730"/>
              </p:ext>
            </p:extLst>
          </p:nvPr>
        </p:nvGraphicFramePr>
        <p:xfrm>
          <a:off x="3830204" y="2606675"/>
          <a:ext cx="8128000" cy="2204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6208744"/>
                    </a:ext>
                  </a:extLst>
                </a:gridCol>
                <a:gridCol w="2032000">
                  <a:extLst>
                    <a:ext uri="{9D8B030D-6E8A-4147-A177-3AD203B41FA5}">
                      <a16:colId xmlns:a16="http://schemas.microsoft.com/office/drawing/2014/main" val="4227738314"/>
                    </a:ext>
                  </a:extLst>
                </a:gridCol>
                <a:gridCol w="2032000">
                  <a:extLst>
                    <a:ext uri="{9D8B030D-6E8A-4147-A177-3AD203B41FA5}">
                      <a16:colId xmlns:a16="http://schemas.microsoft.com/office/drawing/2014/main" val="3221533147"/>
                    </a:ext>
                  </a:extLst>
                </a:gridCol>
                <a:gridCol w="2032000">
                  <a:extLst>
                    <a:ext uri="{9D8B030D-6E8A-4147-A177-3AD203B41FA5}">
                      <a16:colId xmlns:a16="http://schemas.microsoft.com/office/drawing/2014/main" val="74482498"/>
                    </a:ext>
                  </a:extLst>
                </a:gridCol>
              </a:tblGrid>
              <a:tr h="370840">
                <a:tc>
                  <a:txBody>
                    <a:bodyPr/>
                    <a:lstStyle/>
                    <a:p>
                      <a:r>
                        <a:rPr lang="en-SG" dirty="0"/>
                        <a:t>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St. 31 (single XGB model for all stocks, NO interaction) RMSPE</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B050"/>
                          </a:solidFill>
                          <a:effectLst/>
                          <a:latin typeface="Arial" panose="020B0604020202020204" pitchFamily="34" charset="0"/>
                        </a:rPr>
                        <a:t>St. 31 RF model 0.310 (NO interaction)</a:t>
                      </a:r>
                      <a:r>
                        <a:rPr lang="en-US" sz="1800" b="0" i="0" u="none" strike="noStrike" dirty="0">
                          <a:solidFill>
                            <a:srgbClr val="000000"/>
                          </a:solidFill>
                          <a:effectLst/>
                          <a:latin typeface="Arial" panose="020B0604020202020204" pitchFamily="34" charset="0"/>
                        </a:rPr>
                        <a:t> </a:t>
                      </a:r>
                      <a:endParaRPr lang="en-SG" dirty="0"/>
                    </a:p>
                    <a:p>
                      <a:r>
                        <a:rPr lang="en-US" sz="1800" b="0" i="0" u="none" strike="noStrike" dirty="0">
                          <a:solidFill>
                            <a:srgbClr val="000000"/>
                          </a:solidFill>
                          <a:effectLst/>
                          <a:latin typeface="Arial" panose="020B0604020202020204" pitchFamily="34" charset="0"/>
                        </a:rPr>
                        <a:t>RMSPE</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B050"/>
                          </a:solidFill>
                          <a:effectLst/>
                          <a:latin typeface="Arial" panose="020B0604020202020204" pitchFamily="34" charset="0"/>
                        </a:rPr>
                        <a:t>St. 31 RF model 0.310 (with interaction)</a:t>
                      </a:r>
                      <a:r>
                        <a:rPr lang="en-US" sz="1800" b="0" i="0" u="none" strike="noStrike" dirty="0">
                          <a:solidFill>
                            <a:srgbClr val="000000"/>
                          </a:solidFill>
                          <a:effectLst/>
                          <a:latin typeface="Arial" panose="020B0604020202020204" pitchFamily="34" charset="0"/>
                        </a:rPr>
                        <a:t> </a:t>
                      </a:r>
                      <a:endParaRPr lang="en-SG" dirty="0"/>
                    </a:p>
                    <a:p>
                      <a:r>
                        <a:rPr lang="en-US" sz="1800" b="0" i="0" u="none" strike="noStrike" dirty="0">
                          <a:solidFill>
                            <a:srgbClr val="000000"/>
                          </a:solidFill>
                          <a:effectLst/>
                          <a:latin typeface="Arial" panose="020B0604020202020204" pitchFamily="34" charset="0"/>
                        </a:rPr>
                        <a:t>RMSPE</a:t>
                      </a:r>
                      <a:endParaRPr lang="en-SG" dirty="0"/>
                    </a:p>
                  </a:txBody>
                  <a:tcPr/>
                </a:tc>
                <a:extLst>
                  <a:ext uri="{0D108BD9-81ED-4DB2-BD59-A6C34878D82A}">
                    <a16:rowId xmlns:a16="http://schemas.microsoft.com/office/drawing/2014/main" val="481859044"/>
                  </a:ext>
                </a:extLst>
              </a:tr>
              <a:tr h="370840">
                <a:tc>
                  <a:txBody>
                    <a:bodyPr/>
                    <a:lstStyle/>
                    <a:p>
                      <a:r>
                        <a:rPr lang="en-SG" dirty="0"/>
                        <a:t>Train</a:t>
                      </a:r>
                    </a:p>
                  </a:txBody>
                  <a:tcPr/>
                </a:tc>
                <a:tc>
                  <a:txBody>
                    <a:bodyPr/>
                    <a:lstStyle/>
                    <a:p>
                      <a:r>
                        <a:rPr lang="en-SG" dirty="0"/>
                        <a:t>0.76</a:t>
                      </a:r>
                    </a:p>
                  </a:txBody>
                  <a:tcPr/>
                </a:tc>
                <a:tc>
                  <a:txBody>
                    <a:bodyPr/>
                    <a:lstStyle/>
                    <a:p>
                      <a:r>
                        <a:rPr lang="en-SG" dirty="0"/>
                        <a:t>0.310</a:t>
                      </a:r>
                    </a:p>
                  </a:txBody>
                  <a:tcPr/>
                </a:tc>
                <a:tc>
                  <a:txBody>
                    <a:bodyPr/>
                    <a:lstStyle/>
                    <a:p>
                      <a:r>
                        <a:rPr lang="en-SG" dirty="0"/>
                        <a:t>0.384</a:t>
                      </a:r>
                    </a:p>
                  </a:txBody>
                  <a:tcPr/>
                </a:tc>
                <a:extLst>
                  <a:ext uri="{0D108BD9-81ED-4DB2-BD59-A6C34878D82A}">
                    <a16:rowId xmlns:a16="http://schemas.microsoft.com/office/drawing/2014/main" val="2642906566"/>
                  </a:ext>
                </a:extLst>
              </a:tr>
              <a:tr h="370840">
                <a:tc>
                  <a:txBody>
                    <a:bodyPr/>
                    <a:lstStyle/>
                    <a:p>
                      <a:r>
                        <a:rPr lang="en-SG" dirty="0"/>
                        <a:t>Test</a:t>
                      </a:r>
                    </a:p>
                  </a:txBody>
                  <a:tcPr/>
                </a:tc>
                <a:tc>
                  <a:txBody>
                    <a:bodyPr/>
                    <a:lstStyle/>
                    <a:p>
                      <a:r>
                        <a:rPr lang="en-SG" dirty="0"/>
                        <a:t>0.385</a:t>
                      </a:r>
                    </a:p>
                  </a:txBody>
                  <a:tcPr/>
                </a:tc>
                <a:tc>
                  <a:txBody>
                    <a:bodyPr/>
                    <a:lstStyle/>
                    <a:p>
                      <a:r>
                        <a:rPr lang="en-SG" dirty="0"/>
                        <a:t>0.379</a:t>
                      </a:r>
                    </a:p>
                  </a:txBody>
                  <a:tcPr/>
                </a:tc>
                <a:tc>
                  <a:txBody>
                    <a:bodyPr/>
                    <a:lstStyle/>
                    <a:p>
                      <a:r>
                        <a:rPr lang="en-SG" dirty="0"/>
                        <a:t>0.376</a:t>
                      </a:r>
                    </a:p>
                  </a:txBody>
                  <a:tcPr/>
                </a:tc>
                <a:extLst>
                  <a:ext uri="{0D108BD9-81ED-4DB2-BD59-A6C34878D82A}">
                    <a16:rowId xmlns:a16="http://schemas.microsoft.com/office/drawing/2014/main" val="626705847"/>
                  </a:ext>
                </a:extLst>
              </a:tr>
            </a:tbl>
          </a:graphicData>
        </a:graphic>
      </p:graphicFrame>
    </p:spTree>
    <p:extLst>
      <p:ext uri="{BB962C8B-B14F-4D97-AF65-F5344CB8AC3E}">
        <p14:creationId xmlns:p14="http://schemas.microsoft.com/office/powerpoint/2010/main" val="690829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EC5CC-6BA3-6835-C5C7-4110EE301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97C72-3706-31DF-A106-124E0ACCEBD4}"/>
              </a:ext>
            </a:extLst>
          </p:cNvPr>
          <p:cNvSpPr>
            <a:spLocks noGrp="1"/>
          </p:cNvSpPr>
          <p:nvPr>
            <p:ph type="title"/>
          </p:nvPr>
        </p:nvSpPr>
        <p:spPr/>
        <p:txBody>
          <a:bodyPr>
            <a:noAutofit/>
          </a:bodyPr>
          <a:lstStyle/>
          <a:p>
            <a:r>
              <a:rPr lang="en-SG" dirty="0"/>
              <a:t>Random Forest (RF) regressor Train set Error Analysis</a:t>
            </a:r>
          </a:p>
        </p:txBody>
      </p:sp>
      <p:sp>
        <p:nvSpPr>
          <p:cNvPr id="3" name="Content Placeholder 2">
            <a:extLst>
              <a:ext uri="{FF2B5EF4-FFF2-40B4-BE49-F238E27FC236}">
                <a16:creationId xmlns:a16="http://schemas.microsoft.com/office/drawing/2014/main" id="{3580A23D-7922-7776-303C-A3AF31C92741}"/>
              </a:ext>
            </a:extLst>
          </p:cNvPr>
          <p:cNvSpPr>
            <a:spLocks noGrp="1"/>
          </p:cNvSpPr>
          <p:nvPr>
            <p:ph idx="1"/>
          </p:nvPr>
        </p:nvSpPr>
        <p:spPr/>
        <p:txBody>
          <a:bodyPr/>
          <a:lstStyle/>
          <a:p>
            <a:r>
              <a:rPr lang="en-SG" dirty="0"/>
              <a:t>Shapley additivity test </a:t>
            </a:r>
            <a:r>
              <a:rPr lang="en-SG" sz="1800" dirty="0"/>
              <a:t>(on the precondition that predictions are sufficiently accurate)</a:t>
            </a:r>
          </a:p>
          <a:p>
            <a:pPr lvl="1"/>
            <a:r>
              <a:rPr lang="en-SG" dirty="0"/>
              <a:t>Helps to detect interaction effects between features when Shapley additivity check fails. </a:t>
            </a:r>
          </a:p>
          <a:p>
            <a:pPr lvl="1"/>
            <a:endParaRPr lang="en-SG" dirty="0"/>
          </a:p>
          <a:p>
            <a:pPr lvl="1"/>
            <a:endParaRPr lang="en-SG" dirty="0"/>
          </a:p>
        </p:txBody>
      </p:sp>
      <p:grpSp>
        <p:nvGrpSpPr>
          <p:cNvPr id="5" name="Group 4">
            <a:extLst>
              <a:ext uri="{FF2B5EF4-FFF2-40B4-BE49-F238E27FC236}">
                <a16:creationId xmlns:a16="http://schemas.microsoft.com/office/drawing/2014/main" id="{4264767E-9ACB-A8E5-1BDF-2E5A4F92515B}"/>
              </a:ext>
            </a:extLst>
          </p:cNvPr>
          <p:cNvGrpSpPr/>
          <p:nvPr/>
        </p:nvGrpSpPr>
        <p:grpSpPr>
          <a:xfrm>
            <a:off x="1485611" y="3092738"/>
            <a:ext cx="3752850" cy="2580337"/>
            <a:chOff x="1485611" y="3092738"/>
            <a:chExt cx="3752850" cy="2580337"/>
          </a:xfrm>
        </p:grpSpPr>
        <p:pic>
          <p:nvPicPr>
            <p:cNvPr id="1026" name="Picture 2">
              <a:extLst>
                <a:ext uri="{FF2B5EF4-FFF2-40B4-BE49-F238E27FC236}">
                  <a16:creationId xmlns:a16="http://schemas.microsoft.com/office/drawing/2014/main" id="{84BF5FAD-4696-1A96-17D8-29FB7B16B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611" y="3092738"/>
              <a:ext cx="3752850" cy="2076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45D506-1E96-938F-8F18-1539D86A509C}"/>
                </a:ext>
              </a:extLst>
            </p:cNvPr>
            <p:cNvSpPr txBox="1"/>
            <p:nvPr/>
          </p:nvSpPr>
          <p:spPr>
            <a:xfrm>
              <a:off x="1780192" y="5303743"/>
              <a:ext cx="3163687" cy="369332"/>
            </a:xfrm>
            <a:prstGeom prst="rect">
              <a:avLst/>
            </a:prstGeom>
            <a:noFill/>
          </p:spPr>
          <p:txBody>
            <a:bodyPr wrap="none" rtlCol="0">
              <a:spAutoFit/>
            </a:bodyPr>
            <a:lstStyle/>
            <a:p>
              <a:r>
                <a:rPr lang="en-SG" dirty="0"/>
                <a:t>Before adding interaction terms</a:t>
              </a:r>
            </a:p>
          </p:txBody>
        </p:sp>
      </p:grpSp>
      <p:grpSp>
        <p:nvGrpSpPr>
          <p:cNvPr id="8" name="Group 7">
            <a:extLst>
              <a:ext uri="{FF2B5EF4-FFF2-40B4-BE49-F238E27FC236}">
                <a16:creationId xmlns:a16="http://schemas.microsoft.com/office/drawing/2014/main" id="{FCDD3DF3-90F1-78BF-53FF-6603C2AF7EA6}"/>
              </a:ext>
            </a:extLst>
          </p:cNvPr>
          <p:cNvGrpSpPr/>
          <p:nvPr/>
        </p:nvGrpSpPr>
        <p:grpSpPr>
          <a:xfrm>
            <a:off x="6037699" y="3092738"/>
            <a:ext cx="3863683" cy="2580337"/>
            <a:chOff x="6037699" y="3092738"/>
            <a:chExt cx="3863683" cy="2580337"/>
          </a:xfrm>
        </p:grpSpPr>
        <p:sp>
          <p:nvSpPr>
            <p:cNvPr id="6" name="TextBox 5">
              <a:extLst>
                <a:ext uri="{FF2B5EF4-FFF2-40B4-BE49-F238E27FC236}">
                  <a16:creationId xmlns:a16="http://schemas.microsoft.com/office/drawing/2014/main" id="{73D6CA79-E9B3-3F54-F20F-C0C4B93D1D2F}"/>
                </a:ext>
              </a:extLst>
            </p:cNvPr>
            <p:cNvSpPr txBox="1"/>
            <p:nvPr/>
          </p:nvSpPr>
          <p:spPr>
            <a:xfrm>
              <a:off x="6460120" y="5303743"/>
              <a:ext cx="3018840" cy="369332"/>
            </a:xfrm>
            <a:prstGeom prst="rect">
              <a:avLst/>
            </a:prstGeom>
            <a:noFill/>
          </p:spPr>
          <p:txBody>
            <a:bodyPr wrap="none" rtlCol="0">
              <a:spAutoFit/>
            </a:bodyPr>
            <a:lstStyle/>
            <a:p>
              <a:r>
                <a:rPr lang="en-SG" dirty="0"/>
                <a:t>After adding interaction terms</a:t>
              </a:r>
            </a:p>
          </p:txBody>
        </p:sp>
        <p:pic>
          <p:nvPicPr>
            <p:cNvPr id="1030" name="Picture 6">
              <a:extLst>
                <a:ext uri="{FF2B5EF4-FFF2-40B4-BE49-F238E27FC236}">
                  <a16:creationId xmlns:a16="http://schemas.microsoft.com/office/drawing/2014/main" id="{00E7C8CB-39B2-A530-F406-093634501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699" y="3092738"/>
              <a:ext cx="3863683" cy="218594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D0081E2-7DC2-FA8C-630F-FD117A925067}"/>
              </a:ext>
            </a:extLst>
          </p:cNvPr>
          <p:cNvSpPr txBox="1"/>
          <p:nvPr/>
        </p:nvSpPr>
        <p:spPr>
          <a:xfrm>
            <a:off x="1037063" y="5909193"/>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2013226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A930-089C-EDD4-BFF0-6CBD6BA162F4}"/>
              </a:ext>
            </a:extLst>
          </p:cNvPr>
          <p:cNvSpPr>
            <a:spLocks noGrp="1"/>
          </p:cNvSpPr>
          <p:nvPr>
            <p:ph type="title"/>
          </p:nvPr>
        </p:nvSpPr>
        <p:spPr/>
        <p:txBody>
          <a:bodyPr/>
          <a:lstStyle/>
          <a:p>
            <a:r>
              <a:rPr lang="en-SG" dirty="0"/>
              <a:t>Random Forest (RF) regressor Train set Error Analysis</a:t>
            </a:r>
          </a:p>
        </p:txBody>
      </p:sp>
      <p:sp>
        <p:nvSpPr>
          <p:cNvPr id="3" name="Content Placeholder 2">
            <a:extLst>
              <a:ext uri="{FF2B5EF4-FFF2-40B4-BE49-F238E27FC236}">
                <a16:creationId xmlns:a16="http://schemas.microsoft.com/office/drawing/2014/main" id="{556D9F11-5579-61E4-6C1E-2317E36EE39C}"/>
              </a:ext>
            </a:extLst>
          </p:cNvPr>
          <p:cNvSpPr>
            <a:spLocks noGrp="1"/>
          </p:cNvSpPr>
          <p:nvPr>
            <p:ph idx="1"/>
          </p:nvPr>
        </p:nvSpPr>
        <p:spPr>
          <a:xfrm>
            <a:off x="838200" y="1825625"/>
            <a:ext cx="5581073" cy="4351338"/>
          </a:xfrm>
        </p:spPr>
        <p:txBody>
          <a:bodyPr/>
          <a:lstStyle/>
          <a:p>
            <a:r>
              <a:rPr lang="en-SG" dirty="0"/>
              <a:t>Shapley Feature importance </a:t>
            </a:r>
          </a:p>
          <a:p>
            <a:pPr lvl="1"/>
            <a:r>
              <a:rPr lang="en-SG" dirty="0"/>
              <a:t>Helps to engineer new (i.e. higher order) features that are similar to the  most important features. </a:t>
            </a:r>
          </a:p>
          <a:p>
            <a:pPr lvl="1"/>
            <a:r>
              <a:rPr lang="en-SG" dirty="0"/>
              <a:t>Create interaction features out of the most important features through the Shapley PDP plots with top 3 interactions.</a:t>
            </a:r>
          </a:p>
          <a:p>
            <a:pPr lvl="1"/>
            <a:r>
              <a:rPr lang="en-SG" dirty="0"/>
              <a:t>Identify irrelevant low importance features that can be discarded to reduce dimensionality and simplify model. </a:t>
            </a:r>
          </a:p>
        </p:txBody>
      </p:sp>
      <p:pic>
        <p:nvPicPr>
          <p:cNvPr id="2050" name="Picture 2">
            <a:extLst>
              <a:ext uri="{FF2B5EF4-FFF2-40B4-BE49-F238E27FC236}">
                <a16:creationId xmlns:a16="http://schemas.microsoft.com/office/drawing/2014/main" id="{88CB0FFB-9DD1-FA26-F353-E3662C5B5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6291" y="2314562"/>
            <a:ext cx="5384175" cy="363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83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BE3A-E27E-7C83-81CC-2E2DC608C218}"/>
              </a:ext>
            </a:extLst>
          </p:cNvPr>
          <p:cNvSpPr>
            <a:spLocks noGrp="1"/>
          </p:cNvSpPr>
          <p:nvPr>
            <p:ph type="title"/>
          </p:nvPr>
        </p:nvSpPr>
        <p:spPr/>
        <p:txBody>
          <a:bodyPr/>
          <a:lstStyle/>
          <a:p>
            <a:endParaRPr lang="en-SG" dirty="0"/>
          </a:p>
        </p:txBody>
      </p:sp>
      <p:sp>
        <p:nvSpPr>
          <p:cNvPr id="3" name="Content Placeholder 2">
            <a:extLst>
              <a:ext uri="{FF2B5EF4-FFF2-40B4-BE49-F238E27FC236}">
                <a16:creationId xmlns:a16="http://schemas.microsoft.com/office/drawing/2014/main" id="{581855A3-7200-3FBB-D011-87252F02E4DE}"/>
              </a:ext>
            </a:extLst>
          </p:cNvPr>
          <p:cNvSpPr>
            <a:spLocks noGrp="1"/>
          </p:cNvSpPr>
          <p:nvPr>
            <p:ph idx="1"/>
          </p:nvPr>
        </p:nvSpPr>
        <p:spPr/>
        <p:txBody>
          <a:bodyPr/>
          <a:lstStyle/>
          <a:p>
            <a:r>
              <a:rPr lang="en-SG" dirty="0"/>
              <a:t>Interpretation of interaction features</a:t>
            </a:r>
          </a:p>
        </p:txBody>
      </p:sp>
    </p:spTree>
    <p:extLst>
      <p:ext uri="{BB962C8B-B14F-4D97-AF65-F5344CB8AC3E}">
        <p14:creationId xmlns:p14="http://schemas.microsoft.com/office/powerpoint/2010/main" val="2570622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CDBBC-79A7-8801-543E-3C6A987A35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28DD7-E4FC-AB36-3C81-4025691434BB}"/>
              </a:ext>
            </a:extLst>
          </p:cNvPr>
          <p:cNvSpPr>
            <a:spLocks noGrp="1"/>
          </p:cNvSpPr>
          <p:nvPr>
            <p:ph type="title"/>
          </p:nvPr>
        </p:nvSpPr>
        <p:spPr/>
        <p:txBody>
          <a:bodyPr/>
          <a:lstStyle/>
          <a:p>
            <a:r>
              <a:rPr lang="en-SG" dirty="0"/>
              <a:t>Improved Results</a:t>
            </a:r>
            <a:br>
              <a:rPr lang="en-SG" dirty="0"/>
            </a:br>
            <a:r>
              <a:rPr lang="en-SG" sz="2400" dirty="0"/>
              <a:t>Stock_31 Random Forest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CA91B5-B072-7000-E478-5DC5FE46B695}"/>
                  </a:ext>
                </a:extLst>
              </p:cNvPr>
              <p:cNvSpPr>
                <a:spLocks noGrp="1"/>
              </p:cNvSpPr>
              <p:nvPr>
                <p:ph idx="1"/>
              </p:nvPr>
            </p:nvSpPr>
            <p:spPr/>
            <p:txBody>
              <a:bodyPr/>
              <a:lstStyle/>
              <a:p>
                <a:r>
                  <a:rPr lang="en-SG" dirty="0"/>
                  <a:t>Include “</a:t>
                </a:r>
                <a:r>
                  <a:rPr lang="en-SG" dirty="0" err="1"/>
                  <a:t>sample_weights</a:t>
                </a:r>
                <a:r>
                  <a:rPr lang="en-SG" dirty="0"/>
                  <a:t>” in the fit() function to highlight relative error rather than absolute error in the Mean squared error loss function of the RF. </a:t>
                </a:r>
              </a:p>
              <a:p>
                <a:pPr lvl="1"/>
                <a14:m>
                  <m:oMath xmlns:m="http://schemas.openxmlformats.org/officeDocument/2006/math">
                    <m:r>
                      <m:rPr>
                        <m:sty m:val="p"/>
                      </m:rPr>
                      <a:rPr lang="en-SG" b="0" i="0" smtClean="0">
                        <a:latin typeface="Cambria Math" panose="02040503050406030204" pitchFamily="18" charset="0"/>
                      </a:rPr>
                      <m:t>sample</m:t>
                    </m:r>
                    <m:r>
                      <a:rPr lang="en-SG" b="0" i="0" smtClean="0">
                        <a:latin typeface="Cambria Math" panose="02040503050406030204" pitchFamily="18" charset="0"/>
                      </a:rPr>
                      <m:t>_</m:t>
                    </m:r>
                    <m:r>
                      <m:rPr>
                        <m:sty m:val="p"/>
                      </m:rPr>
                      <a:rPr lang="en-SG" b="0" i="0" smtClean="0">
                        <a:latin typeface="Cambria Math" panose="02040503050406030204" pitchFamily="18" charset="0"/>
                      </a:rPr>
                      <m:t>weights</m:t>
                    </m:r>
                    <m:r>
                      <a:rPr lang="en-SG" b="0" i="0" smtClean="0">
                        <a:latin typeface="Cambria Math" panose="02040503050406030204" pitchFamily="18" charset="0"/>
                      </a:rPr>
                      <m:t>=</m:t>
                    </m:r>
                    <m:f>
                      <m:fPr>
                        <m:ctrlPr>
                          <a:rPr lang="en-SG" i="1" smtClean="0">
                            <a:latin typeface="Cambria Math" panose="02040503050406030204" pitchFamily="18" charset="0"/>
                          </a:rPr>
                        </m:ctrlPr>
                      </m:fPr>
                      <m:num>
                        <m:r>
                          <a:rPr lang="en-SG" b="0" i="1" smtClean="0">
                            <a:latin typeface="Cambria Math" panose="02040503050406030204" pitchFamily="18" charset="0"/>
                          </a:rPr>
                          <m:t>1</m:t>
                        </m:r>
                      </m:num>
                      <m:den>
                        <m:sSup>
                          <m:sSupPr>
                            <m:ctrlPr>
                              <a:rPr lang="en-SG" b="0" i="1" smtClean="0">
                                <a:latin typeface="Cambria Math" panose="02040503050406030204" pitchFamily="18" charset="0"/>
                              </a:rPr>
                            </m:ctrlPr>
                          </m:sSupPr>
                          <m:e>
                            <m:r>
                              <a:rPr lang="en-SG" b="0" i="1" smtClean="0">
                                <a:latin typeface="Cambria Math" panose="02040503050406030204" pitchFamily="18" charset="0"/>
                              </a:rPr>
                              <m:t>𝑦</m:t>
                            </m:r>
                          </m:e>
                          <m:sup>
                            <m:r>
                              <a:rPr lang="en-SG" b="0" i="1" smtClean="0">
                                <a:latin typeface="Cambria Math" panose="02040503050406030204" pitchFamily="18" charset="0"/>
                              </a:rPr>
                              <m:t>2</m:t>
                            </m:r>
                          </m:sup>
                        </m:sSup>
                      </m:den>
                    </m:f>
                  </m:oMath>
                </a14:m>
                <a:endParaRPr lang="en-SG" dirty="0"/>
              </a:p>
              <a:p>
                <a:pPr lvl="1"/>
                <a:endParaRPr lang="en-SG" dirty="0"/>
              </a:p>
              <a:p>
                <a:endParaRPr lang="en-SG" dirty="0"/>
              </a:p>
            </p:txBody>
          </p:sp>
        </mc:Choice>
        <mc:Fallback xmlns="">
          <p:sp>
            <p:nvSpPr>
              <p:cNvPr id="3" name="Content Placeholder 2">
                <a:extLst>
                  <a:ext uri="{FF2B5EF4-FFF2-40B4-BE49-F238E27FC236}">
                    <a16:creationId xmlns:a16="http://schemas.microsoft.com/office/drawing/2014/main" id="{07CA91B5-B072-7000-E478-5DC5FE46B695}"/>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SG">
                    <a:noFill/>
                  </a:rPr>
                  <a:t> </a:t>
                </a:r>
              </a:p>
            </p:txBody>
          </p:sp>
        </mc:Fallback>
      </mc:AlternateContent>
    </p:spTree>
    <p:extLst>
      <p:ext uri="{BB962C8B-B14F-4D97-AF65-F5344CB8AC3E}">
        <p14:creationId xmlns:p14="http://schemas.microsoft.com/office/powerpoint/2010/main" val="3184401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E2F7-80B4-B970-D8EE-F21AE25A696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095725F-2333-BD69-B974-C06702764180}"/>
              </a:ext>
            </a:extLst>
          </p:cNvPr>
          <p:cNvSpPr>
            <a:spLocks noGrp="1"/>
          </p:cNvSpPr>
          <p:nvPr>
            <p:ph idx="1"/>
          </p:nvPr>
        </p:nvSpPr>
        <p:spPr/>
        <p:txBody>
          <a:bodyPr/>
          <a:lstStyle/>
          <a:p>
            <a:r>
              <a:rPr lang="en-SG" dirty="0"/>
              <a:t>Shapley additivity check</a:t>
            </a:r>
          </a:p>
          <a:p>
            <a:endParaRPr lang="en-SG" dirty="0"/>
          </a:p>
        </p:txBody>
      </p:sp>
      <p:pic>
        <p:nvPicPr>
          <p:cNvPr id="3074" name="Picture 2">
            <a:extLst>
              <a:ext uri="{FF2B5EF4-FFF2-40B4-BE49-F238E27FC236}">
                <a16:creationId xmlns:a16="http://schemas.microsoft.com/office/drawing/2014/main" id="{BDA15400-50FA-70CC-AC96-90B365E66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068" y="2312266"/>
            <a:ext cx="5286375"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F1F354-C49A-288D-E0D7-FA5E2C541B1F}"/>
              </a:ext>
            </a:extLst>
          </p:cNvPr>
          <p:cNvSpPr txBox="1"/>
          <p:nvPr/>
        </p:nvSpPr>
        <p:spPr>
          <a:xfrm>
            <a:off x="4322618" y="5569527"/>
            <a:ext cx="3877985" cy="369332"/>
          </a:xfrm>
          <a:prstGeom prst="rect">
            <a:avLst/>
          </a:prstGeom>
          <a:noFill/>
        </p:spPr>
        <p:txBody>
          <a:bodyPr wrap="none" rtlCol="0">
            <a:spAutoFit/>
          </a:bodyPr>
          <a:lstStyle/>
          <a:p>
            <a:r>
              <a:rPr lang="en-SG" dirty="0"/>
              <a:t>After adding sample weights and 	</a:t>
            </a:r>
          </a:p>
        </p:txBody>
      </p:sp>
    </p:spTree>
    <p:extLst>
      <p:ext uri="{BB962C8B-B14F-4D97-AF65-F5344CB8AC3E}">
        <p14:creationId xmlns:p14="http://schemas.microsoft.com/office/powerpoint/2010/main" val="259289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57BA-AD71-9875-D67F-E16AEDE6ED93}"/>
              </a:ext>
            </a:extLst>
          </p:cNvPr>
          <p:cNvSpPr>
            <a:spLocks noGrp="1"/>
          </p:cNvSpPr>
          <p:nvPr>
            <p:ph type="title"/>
          </p:nvPr>
        </p:nvSpPr>
        <p:spPr/>
        <p:txBody>
          <a:bodyPr/>
          <a:lstStyle/>
          <a:p>
            <a:r>
              <a:rPr lang="en-SG" dirty="0"/>
              <a:t>Clustering performance analysis</a:t>
            </a:r>
          </a:p>
        </p:txBody>
      </p:sp>
      <p:sp>
        <p:nvSpPr>
          <p:cNvPr id="3" name="Content Placeholder 2">
            <a:extLst>
              <a:ext uri="{FF2B5EF4-FFF2-40B4-BE49-F238E27FC236}">
                <a16:creationId xmlns:a16="http://schemas.microsoft.com/office/drawing/2014/main" id="{75FCE0E3-4897-D3C4-045E-A872C0D70EB3}"/>
              </a:ext>
            </a:extLst>
          </p:cNvPr>
          <p:cNvSpPr>
            <a:spLocks noGrp="1"/>
          </p:cNvSpPr>
          <p:nvPr>
            <p:ph idx="1"/>
          </p:nvPr>
        </p:nvSpPr>
        <p:spPr/>
        <p:txBody>
          <a:bodyPr>
            <a:normAutofit fontScale="85000" lnSpcReduction="10000"/>
          </a:bodyPr>
          <a:lstStyle/>
          <a:p>
            <a:r>
              <a:rPr lang="en-SG" dirty="0"/>
              <a:t>Identify groups and subgroups of similar stocks through hierarchical clustering </a:t>
            </a:r>
          </a:p>
          <a:p>
            <a:r>
              <a:rPr lang="en-SG" dirty="0"/>
              <a:t>Limit to clustering on a single attribute in a model. This ensures that the model is not confused by the same stock in clusters with different groups of stocks due to clustering on different attributes.</a:t>
            </a:r>
          </a:p>
          <a:p>
            <a:r>
              <a:rPr lang="en-SG" dirty="0"/>
              <a:t>Try clustering on various different  attributes and identify the one that leads to prediction performance improvement. </a:t>
            </a:r>
          </a:p>
          <a:p>
            <a:r>
              <a:rPr lang="en-SG" dirty="0"/>
              <a:t>Clustering on the input feature (wap1_log_price_ret_buks)</a:t>
            </a:r>
          </a:p>
          <a:p>
            <a:pPr lvl="1"/>
            <a:r>
              <a:rPr lang="en-SG" dirty="0"/>
              <a:t>Perform PCA on the feature matrix (</a:t>
            </a:r>
            <a:r>
              <a:rPr lang="en-SG" dirty="0" err="1"/>
              <a:t>time_id</a:t>
            </a:r>
            <a:r>
              <a:rPr lang="en-SG" dirty="0"/>
              <a:t> x </a:t>
            </a:r>
            <a:r>
              <a:rPr lang="en-SG" dirty="0" err="1"/>
              <a:t>stock_id</a:t>
            </a:r>
            <a:r>
              <a:rPr lang="en-SG" dirty="0"/>
              <a:t>) to reduce noise in the returns data.</a:t>
            </a:r>
          </a:p>
          <a:p>
            <a:pPr lvl="1"/>
            <a:r>
              <a:rPr lang="en-SG" dirty="0"/>
              <a:t>Use agglomerative clustering over the principal components to cluster the stocks. The mean of the cluster is used to initialize the cluster </a:t>
            </a:r>
            <a:r>
              <a:rPr lang="en-SG" dirty="0" err="1"/>
              <a:t>center</a:t>
            </a:r>
            <a:r>
              <a:rPr lang="en-SG" dirty="0"/>
              <a:t> of a Gaussian mixture model to find the final clusters.  </a:t>
            </a:r>
          </a:p>
          <a:p>
            <a:pPr lvl="1"/>
            <a:r>
              <a:rPr lang="en-SG" dirty="0"/>
              <a:t>Grid search through agglomerative clustering hyperparameters to select clustering with the highest within cluster feature correlation.</a:t>
            </a:r>
          </a:p>
        </p:txBody>
      </p:sp>
    </p:spTree>
    <p:extLst>
      <p:ext uri="{BB962C8B-B14F-4D97-AF65-F5344CB8AC3E}">
        <p14:creationId xmlns:p14="http://schemas.microsoft.com/office/powerpoint/2010/main" val="3779987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FECFC-1E0D-4C2A-CAA2-963572F4790B}"/>
              </a:ext>
            </a:extLst>
          </p:cNvPr>
          <p:cNvSpPr>
            <a:spLocks noGrp="1"/>
          </p:cNvSpPr>
          <p:nvPr>
            <p:ph type="title"/>
          </p:nvPr>
        </p:nvSpPr>
        <p:spPr/>
        <p:txBody>
          <a:bodyPr/>
          <a:lstStyle/>
          <a:p>
            <a:r>
              <a:rPr lang="en-SG" dirty="0"/>
              <a:t>Final Error plots after improvement</a:t>
            </a:r>
          </a:p>
        </p:txBody>
      </p:sp>
      <p:sp>
        <p:nvSpPr>
          <p:cNvPr id="3" name="Content Placeholder 2">
            <a:extLst>
              <a:ext uri="{FF2B5EF4-FFF2-40B4-BE49-F238E27FC236}">
                <a16:creationId xmlns:a16="http://schemas.microsoft.com/office/drawing/2014/main" id="{C03D8B83-4B3C-8971-7DDF-0CC64AD02B8F}"/>
              </a:ext>
            </a:extLst>
          </p:cNvPr>
          <p:cNvSpPr>
            <a:spLocks noGrp="1"/>
          </p:cNvSpPr>
          <p:nvPr>
            <p:ph idx="1"/>
          </p:nvPr>
        </p:nvSpPr>
        <p:spPr/>
        <p:txBody>
          <a:bodyPr/>
          <a:lstStyle/>
          <a:p>
            <a:endParaRPr lang="en-SG" dirty="0"/>
          </a:p>
        </p:txBody>
      </p:sp>
    </p:spTree>
    <p:extLst>
      <p:ext uri="{BB962C8B-B14F-4D97-AF65-F5344CB8AC3E}">
        <p14:creationId xmlns:p14="http://schemas.microsoft.com/office/powerpoint/2010/main" val="1660004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BDCEF-5EBE-F61E-034B-CC780B2BC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52EEC-E34D-12DA-CD6B-3A9FD2B00FA4}"/>
              </a:ext>
            </a:extLst>
          </p:cNvPr>
          <p:cNvSpPr>
            <a:spLocks noGrp="1"/>
          </p:cNvSpPr>
          <p:nvPr>
            <p:ph type="title"/>
          </p:nvPr>
        </p:nvSpPr>
        <p:spPr/>
        <p:txBody>
          <a:bodyPr/>
          <a:lstStyle/>
          <a:p>
            <a:r>
              <a:rPr lang="en-SG" dirty="0"/>
              <a:t>Clustering performance analysis</a:t>
            </a:r>
          </a:p>
        </p:txBody>
      </p:sp>
      <p:sp>
        <p:nvSpPr>
          <p:cNvPr id="3" name="Content Placeholder 2">
            <a:extLst>
              <a:ext uri="{FF2B5EF4-FFF2-40B4-BE49-F238E27FC236}">
                <a16:creationId xmlns:a16="http://schemas.microsoft.com/office/drawing/2014/main" id="{367E8090-74C2-EFB2-0B2B-85105A9F9580}"/>
              </a:ext>
            </a:extLst>
          </p:cNvPr>
          <p:cNvSpPr>
            <a:spLocks noGrp="1"/>
          </p:cNvSpPr>
          <p:nvPr>
            <p:ph idx="1"/>
          </p:nvPr>
        </p:nvSpPr>
        <p:spPr/>
        <p:txBody>
          <a:bodyPr/>
          <a:lstStyle/>
          <a:p>
            <a:endParaRPr lang="en-SG" dirty="0"/>
          </a:p>
          <a:p>
            <a:r>
              <a:rPr lang="en-SG" dirty="0"/>
              <a:t>PCA</a:t>
            </a:r>
          </a:p>
          <a:p>
            <a:pPr lvl="1"/>
            <a:r>
              <a:rPr lang="en-SG" dirty="0"/>
              <a:t>To search through hyperparameters to get the best </a:t>
            </a:r>
          </a:p>
          <a:p>
            <a:pPr lvl="1"/>
            <a:r>
              <a:rPr lang="en-SG" dirty="0"/>
              <a:t>Objective: High within cluster correlation</a:t>
            </a:r>
            <a:br>
              <a:rPr lang="en-SG" dirty="0"/>
            </a:br>
            <a:r>
              <a:rPr lang="en-SG" dirty="0"/>
              <a:t>Feature importance of this clustering feature in the feature importance chart.</a:t>
            </a:r>
          </a:p>
          <a:p>
            <a:pPr lvl="1"/>
            <a:endParaRPr lang="en-SG" dirty="0"/>
          </a:p>
        </p:txBody>
      </p:sp>
      <p:pic>
        <p:nvPicPr>
          <p:cNvPr id="8" name="Picture 7">
            <a:extLst>
              <a:ext uri="{FF2B5EF4-FFF2-40B4-BE49-F238E27FC236}">
                <a16:creationId xmlns:a16="http://schemas.microsoft.com/office/drawing/2014/main" id="{A08A54CF-5C51-CB93-14E3-FF7A59C0BF1E}"/>
              </a:ext>
            </a:extLst>
          </p:cNvPr>
          <p:cNvPicPr>
            <a:picLocks noChangeAspect="1"/>
          </p:cNvPicPr>
          <p:nvPr/>
        </p:nvPicPr>
        <p:blipFill>
          <a:blip r:embed="rId2"/>
          <a:stretch>
            <a:fillRect/>
          </a:stretch>
        </p:blipFill>
        <p:spPr>
          <a:xfrm>
            <a:off x="1695450" y="4282068"/>
            <a:ext cx="2271247" cy="2461631"/>
          </a:xfrm>
          <a:prstGeom prst="rect">
            <a:avLst/>
          </a:prstGeom>
        </p:spPr>
      </p:pic>
      <p:pic>
        <p:nvPicPr>
          <p:cNvPr id="11" name="Picture 10">
            <a:extLst>
              <a:ext uri="{FF2B5EF4-FFF2-40B4-BE49-F238E27FC236}">
                <a16:creationId xmlns:a16="http://schemas.microsoft.com/office/drawing/2014/main" id="{B53BB55E-0D84-DB5E-77A1-817C2F4BA6D4}"/>
              </a:ext>
            </a:extLst>
          </p:cNvPr>
          <p:cNvPicPr>
            <a:picLocks noChangeAspect="1"/>
          </p:cNvPicPr>
          <p:nvPr/>
        </p:nvPicPr>
        <p:blipFill>
          <a:blip r:embed="rId3"/>
          <a:stretch>
            <a:fillRect/>
          </a:stretch>
        </p:blipFill>
        <p:spPr>
          <a:xfrm>
            <a:off x="5341433" y="4413213"/>
            <a:ext cx="2062361" cy="2227068"/>
          </a:xfrm>
          <a:prstGeom prst="rect">
            <a:avLst/>
          </a:prstGeom>
        </p:spPr>
      </p:pic>
      <p:pic>
        <p:nvPicPr>
          <p:cNvPr id="13" name="Picture 12">
            <a:extLst>
              <a:ext uri="{FF2B5EF4-FFF2-40B4-BE49-F238E27FC236}">
                <a16:creationId xmlns:a16="http://schemas.microsoft.com/office/drawing/2014/main" id="{192FF083-618C-D623-BD04-3A44738B263B}"/>
              </a:ext>
            </a:extLst>
          </p:cNvPr>
          <p:cNvPicPr>
            <a:picLocks noChangeAspect="1"/>
          </p:cNvPicPr>
          <p:nvPr/>
        </p:nvPicPr>
        <p:blipFill>
          <a:blip r:embed="rId4"/>
          <a:stretch>
            <a:fillRect/>
          </a:stretch>
        </p:blipFill>
        <p:spPr>
          <a:xfrm>
            <a:off x="7815580" y="3598083"/>
            <a:ext cx="2906082" cy="3145616"/>
          </a:xfrm>
          <a:prstGeom prst="rect">
            <a:avLst/>
          </a:prstGeom>
        </p:spPr>
      </p:pic>
      <p:sp>
        <p:nvSpPr>
          <p:cNvPr id="4" name="TextBox 3">
            <a:extLst>
              <a:ext uri="{FF2B5EF4-FFF2-40B4-BE49-F238E27FC236}">
                <a16:creationId xmlns:a16="http://schemas.microsoft.com/office/drawing/2014/main" id="{CB0CE1CA-F302-FEDF-7C84-BC0CDE643A47}"/>
              </a:ext>
            </a:extLst>
          </p:cNvPr>
          <p:cNvSpPr txBox="1"/>
          <p:nvPr/>
        </p:nvSpPr>
        <p:spPr>
          <a:xfrm>
            <a:off x="937631" y="1296492"/>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3742187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4E77-EEF8-93CD-D2FE-DD116B77BA4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DD9A21C2-5AC8-A106-7685-D4FBC160AD16}"/>
              </a:ext>
            </a:extLst>
          </p:cNvPr>
          <p:cNvSpPr>
            <a:spLocks noGrp="1"/>
          </p:cNvSpPr>
          <p:nvPr>
            <p:ph idx="1"/>
          </p:nvPr>
        </p:nvSpPr>
        <p:spPr/>
        <p:txBody>
          <a:bodyPr/>
          <a:lstStyle/>
          <a:p>
            <a:endParaRPr lang="en-SG" dirty="0"/>
          </a:p>
        </p:txBody>
      </p:sp>
      <p:pic>
        <p:nvPicPr>
          <p:cNvPr id="5" name="Picture 4">
            <a:extLst>
              <a:ext uri="{FF2B5EF4-FFF2-40B4-BE49-F238E27FC236}">
                <a16:creationId xmlns:a16="http://schemas.microsoft.com/office/drawing/2014/main" id="{09EA9D3E-B4A0-B77B-94CC-6FB7D5190E89}"/>
              </a:ext>
            </a:extLst>
          </p:cNvPr>
          <p:cNvPicPr>
            <a:picLocks noChangeAspect="1"/>
          </p:cNvPicPr>
          <p:nvPr/>
        </p:nvPicPr>
        <p:blipFill>
          <a:blip r:embed="rId2"/>
          <a:stretch>
            <a:fillRect/>
          </a:stretch>
        </p:blipFill>
        <p:spPr>
          <a:xfrm>
            <a:off x="6978281" y="1825625"/>
            <a:ext cx="4467594" cy="2175669"/>
          </a:xfrm>
          <a:prstGeom prst="rect">
            <a:avLst/>
          </a:prstGeom>
        </p:spPr>
      </p:pic>
      <p:pic>
        <p:nvPicPr>
          <p:cNvPr id="7" name="Picture 6">
            <a:extLst>
              <a:ext uri="{FF2B5EF4-FFF2-40B4-BE49-F238E27FC236}">
                <a16:creationId xmlns:a16="http://schemas.microsoft.com/office/drawing/2014/main" id="{71D09E23-3E7F-3A73-9AFD-7D40FC573E8F}"/>
              </a:ext>
            </a:extLst>
          </p:cNvPr>
          <p:cNvPicPr>
            <a:picLocks noChangeAspect="1"/>
          </p:cNvPicPr>
          <p:nvPr/>
        </p:nvPicPr>
        <p:blipFill>
          <a:blip r:embed="rId3"/>
          <a:stretch>
            <a:fillRect/>
          </a:stretch>
        </p:blipFill>
        <p:spPr>
          <a:xfrm>
            <a:off x="6978281" y="4136231"/>
            <a:ext cx="4469542" cy="2175669"/>
          </a:xfrm>
          <a:prstGeom prst="rect">
            <a:avLst/>
          </a:prstGeom>
        </p:spPr>
      </p:pic>
    </p:spTree>
    <p:extLst>
      <p:ext uri="{BB962C8B-B14F-4D97-AF65-F5344CB8AC3E}">
        <p14:creationId xmlns:p14="http://schemas.microsoft.com/office/powerpoint/2010/main" val="4166737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B25D5-1E88-C776-E223-0B8D6F69D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91BFF-238F-1DF9-AB2C-25E396B436AE}"/>
              </a:ext>
            </a:extLst>
          </p:cNvPr>
          <p:cNvSpPr>
            <a:spLocks noGrp="1"/>
          </p:cNvSpPr>
          <p:nvPr>
            <p:ph type="title"/>
          </p:nvPr>
        </p:nvSpPr>
        <p:spPr/>
        <p:txBody>
          <a:bodyPr/>
          <a:lstStyle/>
          <a:p>
            <a:r>
              <a:rPr lang="en-SG" dirty="0"/>
              <a:t>Clustering performance analysis</a:t>
            </a:r>
          </a:p>
        </p:txBody>
      </p:sp>
      <p:sp>
        <p:nvSpPr>
          <p:cNvPr id="3" name="Content Placeholder 2">
            <a:extLst>
              <a:ext uri="{FF2B5EF4-FFF2-40B4-BE49-F238E27FC236}">
                <a16:creationId xmlns:a16="http://schemas.microsoft.com/office/drawing/2014/main" id="{66DE4B0D-F771-88DE-5B06-E78785D3D672}"/>
              </a:ext>
            </a:extLst>
          </p:cNvPr>
          <p:cNvSpPr>
            <a:spLocks noGrp="1"/>
          </p:cNvSpPr>
          <p:nvPr>
            <p:ph idx="1"/>
          </p:nvPr>
        </p:nvSpPr>
        <p:spPr/>
        <p:txBody>
          <a:bodyPr/>
          <a:lstStyle/>
          <a:p>
            <a:r>
              <a:rPr lang="en-SG" dirty="0"/>
              <a:t>Clustering on the target </a:t>
            </a:r>
          </a:p>
          <a:p>
            <a:pPr lvl="1"/>
            <a:r>
              <a:rPr lang="en-SG" dirty="0"/>
              <a:t>Pearson correlation</a:t>
            </a:r>
          </a:p>
          <a:p>
            <a:pPr lvl="1"/>
            <a:r>
              <a:rPr lang="en-SG" dirty="0"/>
              <a:t>Summary statistics : </a:t>
            </a:r>
          </a:p>
          <a:p>
            <a:r>
              <a:rPr lang="en-SG" dirty="0"/>
              <a:t>Feature importance of this clustering feature in the feature importance chart.</a:t>
            </a:r>
          </a:p>
        </p:txBody>
      </p:sp>
      <p:sp>
        <p:nvSpPr>
          <p:cNvPr id="4" name="TextBox 3">
            <a:extLst>
              <a:ext uri="{FF2B5EF4-FFF2-40B4-BE49-F238E27FC236}">
                <a16:creationId xmlns:a16="http://schemas.microsoft.com/office/drawing/2014/main" id="{7AE3F739-3328-2130-AD3A-5275A9E3F52C}"/>
              </a:ext>
            </a:extLst>
          </p:cNvPr>
          <p:cNvSpPr txBox="1"/>
          <p:nvPr/>
        </p:nvSpPr>
        <p:spPr>
          <a:xfrm>
            <a:off x="838200" y="5715298"/>
            <a:ext cx="10316737" cy="923330"/>
          </a:xfrm>
          <a:custGeom>
            <a:avLst/>
            <a:gdLst>
              <a:gd name="connsiteX0" fmla="*/ 0 w 10316737"/>
              <a:gd name="connsiteY0" fmla="*/ 0 h 923330"/>
              <a:gd name="connsiteX1" fmla="*/ 263650 w 10316737"/>
              <a:gd name="connsiteY1" fmla="*/ 0 h 923330"/>
              <a:gd name="connsiteX2" fmla="*/ 527300 w 10316737"/>
              <a:gd name="connsiteY2" fmla="*/ 0 h 923330"/>
              <a:gd name="connsiteX3" fmla="*/ 894117 w 10316737"/>
              <a:gd name="connsiteY3" fmla="*/ 0 h 923330"/>
              <a:gd name="connsiteX4" fmla="*/ 1467269 w 10316737"/>
              <a:gd name="connsiteY4" fmla="*/ 0 h 923330"/>
              <a:gd name="connsiteX5" fmla="*/ 1937254 w 10316737"/>
              <a:gd name="connsiteY5" fmla="*/ 0 h 923330"/>
              <a:gd name="connsiteX6" fmla="*/ 2200904 w 10316737"/>
              <a:gd name="connsiteY6" fmla="*/ 0 h 923330"/>
              <a:gd name="connsiteX7" fmla="*/ 2774056 w 10316737"/>
              <a:gd name="connsiteY7" fmla="*/ 0 h 923330"/>
              <a:gd name="connsiteX8" fmla="*/ 3244041 w 10316737"/>
              <a:gd name="connsiteY8" fmla="*/ 0 h 923330"/>
              <a:gd name="connsiteX9" fmla="*/ 4023527 w 10316737"/>
              <a:gd name="connsiteY9" fmla="*/ 0 h 923330"/>
              <a:gd name="connsiteX10" fmla="*/ 4596679 w 10316737"/>
              <a:gd name="connsiteY10" fmla="*/ 0 h 923330"/>
              <a:gd name="connsiteX11" fmla="*/ 4963497 w 10316737"/>
              <a:gd name="connsiteY11" fmla="*/ 0 h 923330"/>
              <a:gd name="connsiteX12" fmla="*/ 5639816 w 10316737"/>
              <a:gd name="connsiteY12" fmla="*/ 0 h 923330"/>
              <a:gd name="connsiteX13" fmla="*/ 6006634 w 10316737"/>
              <a:gd name="connsiteY13" fmla="*/ 0 h 923330"/>
              <a:gd name="connsiteX14" fmla="*/ 6373451 w 10316737"/>
              <a:gd name="connsiteY14" fmla="*/ 0 h 923330"/>
              <a:gd name="connsiteX15" fmla="*/ 7049770 w 10316737"/>
              <a:gd name="connsiteY15" fmla="*/ 0 h 923330"/>
              <a:gd name="connsiteX16" fmla="*/ 7313420 w 10316737"/>
              <a:gd name="connsiteY16" fmla="*/ 0 h 923330"/>
              <a:gd name="connsiteX17" fmla="*/ 7680238 w 10316737"/>
              <a:gd name="connsiteY17" fmla="*/ 0 h 923330"/>
              <a:gd name="connsiteX18" fmla="*/ 8047055 w 10316737"/>
              <a:gd name="connsiteY18" fmla="*/ 0 h 923330"/>
              <a:gd name="connsiteX19" fmla="*/ 8413872 w 10316737"/>
              <a:gd name="connsiteY19" fmla="*/ 0 h 923330"/>
              <a:gd name="connsiteX20" fmla="*/ 8883857 w 10316737"/>
              <a:gd name="connsiteY20" fmla="*/ 0 h 923330"/>
              <a:gd name="connsiteX21" fmla="*/ 9250674 w 10316737"/>
              <a:gd name="connsiteY21" fmla="*/ 0 h 923330"/>
              <a:gd name="connsiteX22" fmla="*/ 9617491 w 10316737"/>
              <a:gd name="connsiteY22" fmla="*/ 0 h 923330"/>
              <a:gd name="connsiteX23" fmla="*/ 10316737 w 10316737"/>
              <a:gd name="connsiteY23" fmla="*/ 0 h 923330"/>
              <a:gd name="connsiteX24" fmla="*/ 10316737 w 10316737"/>
              <a:gd name="connsiteY24" fmla="*/ 433965 h 923330"/>
              <a:gd name="connsiteX25" fmla="*/ 10316737 w 10316737"/>
              <a:gd name="connsiteY25" fmla="*/ 923330 h 923330"/>
              <a:gd name="connsiteX26" fmla="*/ 9949920 w 10316737"/>
              <a:gd name="connsiteY26" fmla="*/ 923330 h 923330"/>
              <a:gd name="connsiteX27" fmla="*/ 9583102 w 10316737"/>
              <a:gd name="connsiteY27" fmla="*/ 923330 h 923330"/>
              <a:gd name="connsiteX28" fmla="*/ 8906783 w 10316737"/>
              <a:gd name="connsiteY28" fmla="*/ 923330 h 923330"/>
              <a:gd name="connsiteX29" fmla="*/ 8643133 w 10316737"/>
              <a:gd name="connsiteY29" fmla="*/ 923330 h 923330"/>
              <a:gd name="connsiteX30" fmla="*/ 7863646 w 10316737"/>
              <a:gd name="connsiteY30" fmla="*/ 923330 h 923330"/>
              <a:gd name="connsiteX31" fmla="*/ 7599996 w 10316737"/>
              <a:gd name="connsiteY31" fmla="*/ 923330 h 923330"/>
              <a:gd name="connsiteX32" fmla="*/ 7130012 w 10316737"/>
              <a:gd name="connsiteY32" fmla="*/ 923330 h 923330"/>
              <a:gd name="connsiteX33" fmla="*/ 6660027 w 10316737"/>
              <a:gd name="connsiteY33" fmla="*/ 923330 h 923330"/>
              <a:gd name="connsiteX34" fmla="*/ 6293210 w 10316737"/>
              <a:gd name="connsiteY34" fmla="*/ 923330 h 923330"/>
              <a:gd name="connsiteX35" fmla="*/ 5513723 w 10316737"/>
              <a:gd name="connsiteY35" fmla="*/ 923330 h 923330"/>
              <a:gd name="connsiteX36" fmla="*/ 5043738 w 10316737"/>
              <a:gd name="connsiteY36" fmla="*/ 923330 h 923330"/>
              <a:gd name="connsiteX37" fmla="*/ 4780088 w 10316737"/>
              <a:gd name="connsiteY37" fmla="*/ 923330 h 923330"/>
              <a:gd name="connsiteX38" fmla="*/ 4413271 w 10316737"/>
              <a:gd name="connsiteY38" fmla="*/ 923330 h 923330"/>
              <a:gd name="connsiteX39" fmla="*/ 3943286 w 10316737"/>
              <a:gd name="connsiteY39" fmla="*/ 923330 h 923330"/>
              <a:gd name="connsiteX40" fmla="*/ 3370134 w 10316737"/>
              <a:gd name="connsiteY40" fmla="*/ 923330 h 923330"/>
              <a:gd name="connsiteX41" fmla="*/ 2693815 w 10316737"/>
              <a:gd name="connsiteY41" fmla="*/ 923330 h 923330"/>
              <a:gd name="connsiteX42" fmla="*/ 2120663 w 10316737"/>
              <a:gd name="connsiteY42" fmla="*/ 923330 h 923330"/>
              <a:gd name="connsiteX43" fmla="*/ 1753845 w 10316737"/>
              <a:gd name="connsiteY43" fmla="*/ 923330 h 923330"/>
              <a:gd name="connsiteX44" fmla="*/ 1283861 w 10316737"/>
              <a:gd name="connsiteY44" fmla="*/ 923330 h 923330"/>
              <a:gd name="connsiteX45" fmla="*/ 813876 w 10316737"/>
              <a:gd name="connsiteY45" fmla="*/ 923330 h 923330"/>
              <a:gd name="connsiteX46" fmla="*/ 0 w 10316737"/>
              <a:gd name="connsiteY46" fmla="*/ 923330 h 923330"/>
              <a:gd name="connsiteX47" fmla="*/ 0 w 10316737"/>
              <a:gd name="connsiteY47" fmla="*/ 461665 h 923330"/>
              <a:gd name="connsiteX48" fmla="*/ 0 w 10316737"/>
              <a:gd name="connsiteY4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16737" h="923330" fill="none" extrusionOk="0">
                <a:moveTo>
                  <a:pt x="0" y="0"/>
                </a:moveTo>
                <a:cubicBezTo>
                  <a:pt x="55949" y="-19431"/>
                  <a:pt x="187553" y="9693"/>
                  <a:pt x="263650" y="0"/>
                </a:cubicBezTo>
                <a:cubicBezTo>
                  <a:pt x="339747" y="-9693"/>
                  <a:pt x="429441" y="27093"/>
                  <a:pt x="527300" y="0"/>
                </a:cubicBezTo>
                <a:cubicBezTo>
                  <a:pt x="625159" y="-27093"/>
                  <a:pt x="764539" y="28479"/>
                  <a:pt x="894117" y="0"/>
                </a:cubicBezTo>
                <a:cubicBezTo>
                  <a:pt x="1023695" y="-28479"/>
                  <a:pt x="1311366" y="9700"/>
                  <a:pt x="1467269" y="0"/>
                </a:cubicBezTo>
                <a:cubicBezTo>
                  <a:pt x="1623172" y="-9700"/>
                  <a:pt x="1753857" y="40153"/>
                  <a:pt x="1937254" y="0"/>
                </a:cubicBezTo>
                <a:cubicBezTo>
                  <a:pt x="2120651" y="-40153"/>
                  <a:pt x="2097380" y="23399"/>
                  <a:pt x="2200904" y="0"/>
                </a:cubicBezTo>
                <a:cubicBezTo>
                  <a:pt x="2304428" y="-23399"/>
                  <a:pt x="2618676" y="8285"/>
                  <a:pt x="2774056" y="0"/>
                </a:cubicBezTo>
                <a:cubicBezTo>
                  <a:pt x="2929436" y="-8285"/>
                  <a:pt x="3121939" y="3269"/>
                  <a:pt x="3244041" y="0"/>
                </a:cubicBezTo>
                <a:cubicBezTo>
                  <a:pt x="3366144" y="-3269"/>
                  <a:pt x="3847874" y="45118"/>
                  <a:pt x="4023527" y="0"/>
                </a:cubicBezTo>
                <a:cubicBezTo>
                  <a:pt x="4199180" y="-45118"/>
                  <a:pt x="4414585" y="68273"/>
                  <a:pt x="4596679" y="0"/>
                </a:cubicBezTo>
                <a:cubicBezTo>
                  <a:pt x="4778773" y="-68273"/>
                  <a:pt x="4847723" y="29586"/>
                  <a:pt x="4963497" y="0"/>
                </a:cubicBezTo>
                <a:cubicBezTo>
                  <a:pt x="5079271" y="-29586"/>
                  <a:pt x="5398396" y="56949"/>
                  <a:pt x="5639816" y="0"/>
                </a:cubicBezTo>
                <a:cubicBezTo>
                  <a:pt x="5881236" y="-56949"/>
                  <a:pt x="5845154" y="11999"/>
                  <a:pt x="6006634" y="0"/>
                </a:cubicBezTo>
                <a:cubicBezTo>
                  <a:pt x="6168114" y="-11999"/>
                  <a:pt x="6202818" y="38344"/>
                  <a:pt x="6373451" y="0"/>
                </a:cubicBezTo>
                <a:cubicBezTo>
                  <a:pt x="6544084" y="-38344"/>
                  <a:pt x="6844515" y="26102"/>
                  <a:pt x="7049770" y="0"/>
                </a:cubicBezTo>
                <a:cubicBezTo>
                  <a:pt x="7255025" y="-26102"/>
                  <a:pt x="7249491" y="11259"/>
                  <a:pt x="7313420" y="0"/>
                </a:cubicBezTo>
                <a:cubicBezTo>
                  <a:pt x="7377349" y="-11259"/>
                  <a:pt x="7524949" y="42120"/>
                  <a:pt x="7680238" y="0"/>
                </a:cubicBezTo>
                <a:cubicBezTo>
                  <a:pt x="7835527" y="-42120"/>
                  <a:pt x="7944072" y="17336"/>
                  <a:pt x="8047055" y="0"/>
                </a:cubicBezTo>
                <a:cubicBezTo>
                  <a:pt x="8150038" y="-17336"/>
                  <a:pt x="8323633" y="43114"/>
                  <a:pt x="8413872" y="0"/>
                </a:cubicBezTo>
                <a:cubicBezTo>
                  <a:pt x="8504111" y="-43114"/>
                  <a:pt x="8721538" y="6231"/>
                  <a:pt x="8883857" y="0"/>
                </a:cubicBezTo>
                <a:cubicBezTo>
                  <a:pt x="9046177" y="-6231"/>
                  <a:pt x="9170609" y="24982"/>
                  <a:pt x="9250674" y="0"/>
                </a:cubicBezTo>
                <a:cubicBezTo>
                  <a:pt x="9330739" y="-24982"/>
                  <a:pt x="9463188" y="7043"/>
                  <a:pt x="9617491" y="0"/>
                </a:cubicBezTo>
                <a:cubicBezTo>
                  <a:pt x="9771794" y="-7043"/>
                  <a:pt x="9969245" y="76711"/>
                  <a:pt x="10316737" y="0"/>
                </a:cubicBezTo>
                <a:cubicBezTo>
                  <a:pt x="10357447" y="154992"/>
                  <a:pt x="10292353" y="276564"/>
                  <a:pt x="10316737" y="433965"/>
                </a:cubicBezTo>
                <a:cubicBezTo>
                  <a:pt x="10341121" y="591366"/>
                  <a:pt x="10258109" y="734237"/>
                  <a:pt x="10316737" y="923330"/>
                </a:cubicBezTo>
                <a:cubicBezTo>
                  <a:pt x="10140024" y="961756"/>
                  <a:pt x="10129484" y="881978"/>
                  <a:pt x="9949920" y="923330"/>
                </a:cubicBezTo>
                <a:cubicBezTo>
                  <a:pt x="9770356" y="964682"/>
                  <a:pt x="9750102" y="909739"/>
                  <a:pt x="9583102" y="923330"/>
                </a:cubicBezTo>
                <a:cubicBezTo>
                  <a:pt x="9416102" y="936921"/>
                  <a:pt x="9104757" y="910849"/>
                  <a:pt x="8906783" y="923330"/>
                </a:cubicBezTo>
                <a:cubicBezTo>
                  <a:pt x="8708809" y="935811"/>
                  <a:pt x="8749204" y="907074"/>
                  <a:pt x="8643133" y="923330"/>
                </a:cubicBezTo>
                <a:cubicBezTo>
                  <a:pt x="8537062" y="939586"/>
                  <a:pt x="8058397" y="847819"/>
                  <a:pt x="7863646" y="923330"/>
                </a:cubicBezTo>
                <a:cubicBezTo>
                  <a:pt x="7668895" y="998841"/>
                  <a:pt x="7683571" y="904585"/>
                  <a:pt x="7599996" y="923330"/>
                </a:cubicBezTo>
                <a:cubicBezTo>
                  <a:pt x="7516421" y="942075"/>
                  <a:pt x="7267429" y="883354"/>
                  <a:pt x="7130012" y="923330"/>
                </a:cubicBezTo>
                <a:cubicBezTo>
                  <a:pt x="6992595" y="963306"/>
                  <a:pt x="6795154" y="872656"/>
                  <a:pt x="6660027" y="923330"/>
                </a:cubicBezTo>
                <a:cubicBezTo>
                  <a:pt x="6524901" y="974004"/>
                  <a:pt x="6468268" y="879340"/>
                  <a:pt x="6293210" y="923330"/>
                </a:cubicBezTo>
                <a:cubicBezTo>
                  <a:pt x="6118152" y="967320"/>
                  <a:pt x="5813104" y="881492"/>
                  <a:pt x="5513723" y="923330"/>
                </a:cubicBezTo>
                <a:cubicBezTo>
                  <a:pt x="5214342" y="965168"/>
                  <a:pt x="5223877" y="912144"/>
                  <a:pt x="5043738" y="923330"/>
                </a:cubicBezTo>
                <a:cubicBezTo>
                  <a:pt x="4863600" y="934516"/>
                  <a:pt x="4862692" y="898010"/>
                  <a:pt x="4780088" y="923330"/>
                </a:cubicBezTo>
                <a:cubicBezTo>
                  <a:pt x="4697484" y="948650"/>
                  <a:pt x="4544746" y="915333"/>
                  <a:pt x="4413271" y="923330"/>
                </a:cubicBezTo>
                <a:cubicBezTo>
                  <a:pt x="4281796" y="931327"/>
                  <a:pt x="4081265" y="879323"/>
                  <a:pt x="3943286" y="923330"/>
                </a:cubicBezTo>
                <a:cubicBezTo>
                  <a:pt x="3805308" y="967337"/>
                  <a:pt x="3530198" y="883076"/>
                  <a:pt x="3370134" y="923330"/>
                </a:cubicBezTo>
                <a:cubicBezTo>
                  <a:pt x="3210070" y="963584"/>
                  <a:pt x="2968031" y="862980"/>
                  <a:pt x="2693815" y="923330"/>
                </a:cubicBezTo>
                <a:cubicBezTo>
                  <a:pt x="2419599" y="983680"/>
                  <a:pt x="2352039" y="882681"/>
                  <a:pt x="2120663" y="923330"/>
                </a:cubicBezTo>
                <a:cubicBezTo>
                  <a:pt x="1889287" y="963979"/>
                  <a:pt x="1887034" y="923124"/>
                  <a:pt x="1753845" y="923330"/>
                </a:cubicBezTo>
                <a:cubicBezTo>
                  <a:pt x="1620656" y="923536"/>
                  <a:pt x="1495991" y="918832"/>
                  <a:pt x="1283861" y="923330"/>
                </a:cubicBezTo>
                <a:cubicBezTo>
                  <a:pt x="1071731" y="927828"/>
                  <a:pt x="938135" y="910899"/>
                  <a:pt x="813876" y="923330"/>
                </a:cubicBezTo>
                <a:cubicBezTo>
                  <a:pt x="689618" y="935761"/>
                  <a:pt x="303152" y="839766"/>
                  <a:pt x="0" y="923330"/>
                </a:cubicBezTo>
                <a:cubicBezTo>
                  <a:pt x="-54291" y="784173"/>
                  <a:pt x="18412" y="658309"/>
                  <a:pt x="0" y="461665"/>
                </a:cubicBezTo>
                <a:cubicBezTo>
                  <a:pt x="-18412" y="265022"/>
                  <a:pt x="7005" y="132381"/>
                  <a:pt x="0" y="0"/>
                </a:cubicBezTo>
                <a:close/>
              </a:path>
              <a:path w="10316737" h="923330" stroke="0" extrusionOk="0">
                <a:moveTo>
                  <a:pt x="0" y="0"/>
                </a:moveTo>
                <a:cubicBezTo>
                  <a:pt x="178205" y="-2669"/>
                  <a:pt x="266669" y="17470"/>
                  <a:pt x="366817" y="0"/>
                </a:cubicBezTo>
                <a:cubicBezTo>
                  <a:pt x="466965" y="-17470"/>
                  <a:pt x="577167" y="21127"/>
                  <a:pt x="630467" y="0"/>
                </a:cubicBezTo>
                <a:cubicBezTo>
                  <a:pt x="683767" y="-21127"/>
                  <a:pt x="1079009" y="13953"/>
                  <a:pt x="1306787" y="0"/>
                </a:cubicBezTo>
                <a:cubicBezTo>
                  <a:pt x="1534565" y="-13953"/>
                  <a:pt x="1797053" y="36973"/>
                  <a:pt x="2086273" y="0"/>
                </a:cubicBezTo>
                <a:cubicBezTo>
                  <a:pt x="2375493" y="-36973"/>
                  <a:pt x="2246956" y="6707"/>
                  <a:pt x="2349923" y="0"/>
                </a:cubicBezTo>
                <a:cubicBezTo>
                  <a:pt x="2452890" y="-6707"/>
                  <a:pt x="2761846" y="65332"/>
                  <a:pt x="3129410" y="0"/>
                </a:cubicBezTo>
                <a:cubicBezTo>
                  <a:pt x="3496974" y="-65332"/>
                  <a:pt x="3524814" y="19969"/>
                  <a:pt x="3702562" y="0"/>
                </a:cubicBezTo>
                <a:cubicBezTo>
                  <a:pt x="3880310" y="-19969"/>
                  <a:pt x="3942506" y="7539"/>
                  <a:pt x="4069380" y="0"/>
                </a:cubicBezTo>
                <a:cubicBezTo>
                  <a:pt x="4196254" y="-7539"/>
                  <a:pt x="4582864" y="44027"/>
                  <a:pt x="4745699" y="0"/>
                </a:cubicBezTo>
                <a:cubicBezTo>
                  <a:pt x="4908534" y="-44027"/>
                  <a:pt x="5250064" y="10609"/>
                  <a:pt x="5422018" y="0"/>
                </a:cubicBezTo>
                <a:cubicBezTo>
                  <a:pt x="5593972" y="-10609"/>
                  <a:pt x="6031916" y="52525"/>
                  <a:pt x="6201505" y="0"/>
                </a:cubicBezTo>
                <a:cubicBezTo>
                  <a:pt x="6371094" y="-52525"/>
                  <a:pt x="6703700" y="81236"/>
                  <a:pt x="6980992" y="0"/>
                </a:cubicBezTo>
                <a:cubicBezTo>
                  <a:pt x="7258284" y="-81236"/>
                  <a:pt x="7411629" y="68438"/>
                  <a:pt x="7657311" y="0"/>
                </a:cubicBezTo>
                <a:cubicBezTo>
                  <a:pt x="7902993" y="-68438"/>
                  <a:pt x="8109848" y="31056"/>
                  <a:pt x="8230464" y="0"/>
                </a:cubicBezTo>
                <a:cubicBezTo>
                  <a:pt x="8351080" y="-31056"/>
                  <a:pt x="8709365" y="30278"/>
                  <a:pt x="9009950" y="0"/>
                </a:cubicBezTo>
                <a:cubicBezTo>
                  <a:pt x="9310535" y="-30278"/>
                  <a:pt x="9531877" y="19738"/>
                  <a:pt x="9789437" y="0"/>
                </a:cubicBezTo>
                <a:cubicBezTo>
                  <a:pt x="10046997" y="-19738"/>
                  <a:pt x="10129191" y="4601"/>
                  <a:pt x="10316737" y="0"/>
                </a:cubicBezTo>
                <a:cubicBezTo>
                  <a:pt x="10351718" y="186091"/>
                  <a:pt x="10272520" y="303714"/>
                  <a:pt x="10316737" y="461665"/>
                </a:cubicBezTo>
                <a:cubicBezTo>
                  <a:pt x="10360954" y="619616"/>
                  <a:pt x="10308965" y="740427"/>
                  <a:pt x="10316737" y="923330"/>
                </a:cubicBezTo>
                <a:cubicBezTo>
                  <a:pt x="10174087" y="927656"/>
                  <a:pt x="9840846" y="850758"/>
                  <a:pt x="9640418" y="923330"/>
                </a:cubicBezTo>
                <a:cubicBezTo>
                  <a:pt x="9439990" y="995902"/>
                  <a:pt x="9208201" y="834113"/>
                  <a:pt x="8860931" y="923330"/>
                </a:cubicBezTo>
                <a:cubicBezTo>
                  <a:pt x="8513661" y="1012547"/>
                  <a:pt x="8634765" y="899839"/>
                  <a:pt x="8494113" y="923330"/>
                </a:cubicBezTo>
                <a:cubicBezTo>
                  <a:pt x="8353461" y="946821"/>
                  <a:pt x="8142706" y="909140"/>
                  <a:pt x="7920961" y="923330"/>
                </a:cubicBezTo>
                <a:cubicBezTo>
                  <a:pt x="7699216" y="937520"/>
                  <a:pt x="7642112" y="885087"/>
                  <a:pt x="7450977" y="923330"/>
                </a:cubicBezTo>
                <a:cubicBezTo>
                  <a:pt x="7259842" y="961573"/>
                  <a:pt x="7104851" y="895471"/>
                  <a:pt x="6877825" y="923330"/>
                </a:cubicBezTo>
                <a:cubicBezTo>
                  <a:pt x="6650799" y="951189"/>
                  <a:pt x="6570099" y="883234"/>
                  <a:pt x="6304673" y="923330"/>
                </a:cubicBezTo>
                <a:cubicBezTo>
                  <a:pt x="6039247" y="963426"/>
                  <a:pt x="5857577" y="856062"/>
                  <a:pt x="5731521" y="923330"/>
                </a:cubicBezTo>
                <a:cubicBezTo>
                  <a:pt x="5605465" y="990598"/>
                  <a:pt x="5307432" y="830019"/>
                  <a:pt x="4952034" y="923330"/>
                </a:cubicBezTo>
                <a:cubicBezTo>
                  <a:pt x="4596636" y="1016641"/>
                  <a:pt x="4532668" y="873199"/>
                  <a:pt x="4378882" y="923330"/>
                </a:cubicBezTo>
                <a:cubicBezTo>
                  <a:pt x="4225096" y="973461"/>
                  <a:pt x="4080062" y="898580"/>
                  <a:pt x="3805730" y="923330"/>
                </a:cubicBezTo>
                <a:cubicBezTo>
                  <a:pt x="3531398" y="948080"/>
                  <a:pt x="3332855" y="853847"/>
                  <a:pt x="3026243" y="923330"/>
                </a:cubicBezTo>
                <a:cubicBezTo>
                  <a:pt x="2719631" y="992813"/>
                  <a:pt x="2599006" y="923305"/>
                  <a:pt x="2453091" y="923330"/>
                </a:cubicBezTo>
                <a:cubicBezTo>
                  <a:pt x="2307176" y="923355"/>
                  <a:pt x="2266057" y="899384"/>
                  <a:pt x="2086273" y="923330"/>
                </a:cubicBezTo>
                <a:cubicBezTo>
                  <a:pt x="1906489" y="947276"/>
                  <a:pt x="1831369" y="903588"/>
                  <a:pt x="1616289" y="923330"/>
                </a:cubicBezTo>
                <a:cubicBezTo>
                  <a:pt x="1401209" y="943072"/>
                  <a:pt x="1306673" y="864038"/>
                  <a:pt x="1043137" y="923330"/>
                </a:cubicBezTo>
                <a:cubicBezTo>
                  <a:pt x="779601" y="982622"/>
                  <a:pt x="770402" y="883052"/>
                  <a:pt x="676319" y="923330"/>
                </a:cubicBezTo>
                <a:cubicBezTo>
                  <a:pt x="582236" y="963608"/>
                  <a:pt x="262187" y="885067"/>
                  <a:pt x="0" y="923330"/>
                </a:cubicBezTo>
                <a:cubicBezTo>
                  <a:pt x="-29779" y="752083"/>
                  <a:pt x="33527" y="573176"/>
                  <a:pt x="0" y="480132"/>
                </a:cubicBezTo>
                <a:cubicBezTo>
                  <a:pt x="-33527" y="387088"/>
                  <a:pt x="40193" y="140000"/>
                  <a:pt x="0" y="0"/>
                </a:cubicBezTo>
                <a:close/>
              </a:path>
            </a:pathLst>
          </a:custGeom>
          <a:ln>
            <a:extLst>
              <a:ext uri="{C807C97D-BFC1-408E-A445-0C87EB9F89A2}">
                <ask:lineSketchStyleProps xmlns:ask="http://schemas.microsoft.com/office/drawing/2018/sketchyshapes" sd="3611700387">
                  <a:prstGeom prst="rect">
                    <a:avLst/>
                  </a:prstGeom>
                  <ask:type>
                    <ask:lineSketchScribble/>
                  </ask:type>
                </ask:lineSketchStyleProps>
              </a:ext>
            </a:extLst>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G" b="1" i="1" dirty="0"/>
              <a:t>Observation: </a:t>
            </a:r>
          </a:p>
          <a:p>
            <a:r>
              <a:rPr lang="en-SG" b="1" i="1" dirty="0"/>
              <a:t>Inference:</a:t>
            </a:r>
          </a:p>
          <a:p>
            <a:r>
              <a:rPr lang="en-SG" b="1" i="1" dirty="0"/>
              <a:t>Improvement suggestion:</a:t>
            </a:r>
          </a:p>
        </p:txBody>
      </p:sp>
    </p:spTree>
    <p:extLst>
      <p:ext uri="{BB962C8B-B14F-4D97-AF65-F5344CB8AC3E}">
        <p14:creationId xmlns:p14="http://schemas.microsoft.com/office/powerpoint/2010/main" val="3759512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11721</TotalTime>
  <Words>7126</Words>
  <Application>Microsoft Office PowerPoint</Application>
  <PresentationFormat>Widescreen</PresentationFormat>
  <Paragraphs>536</Paragraphs>
  <Slides>60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Cambria Math</vt:lpstr>
      <vt:lpstr>Courier New</vt:lpstr>
      <vt:lpstr>StarSymbol</vt:lpstr>
      <vt:lpstr>Office Theme</vt:lpstr>
      <vt:lpstr>Kaggle competition Optiver – Future Realized Volatility prediction </vt:lpstr>
      <vt:lpstr>Background</vt:lpstr>
      <vt:lpstr>Feature Engineering (RAW Features)</vt:lpstr>
      <vt:lpstr>Feature Engineering (Liquidity Features)</vt:lpstr>
      <vt:lpstr>Code control flow using code2flow package.  </vt:lpstr>
      <vt:lpstr>Clustering performance analysis</vt:lpstr>
      <vt:lpstr>Clustering performance analysis</vt:lpstr>
      <vt:lpstr>PowerPoint Presentation</vt:lpstr>
      <vt:lpstr>Clustering performance analysis</vt:lpstr>
      <vt:lpstr>Training Routine</vt:lpstr>
      <vt:lpstr>Prototype (i.e. initial) model output</vt:lpstr>
      <vt:lpstr>Error Analysis</vt:lpstr>
      <vt:lpstr>Error Analysis</vt:lpstr>
      <vt:lpstr>Clustering Error Analysis</vt:lpstr>
      <vt:lpstr>Train set Error Analysis Total error analysis</vt:lpstr>
      <vt:lpstr>Train set Error Analysis Total error analysis</vt:lpstr>
      <vt:lpstr>Train set Error Analysis Total error analysis</vt:lpstr>
      <vt:lpstr>Train set Error Analysis Total error analysis</vt:lpstr>
      <vt:lpstr>Train set Error Analysis Stock_id-wise error analysis</vt:lpstr>
      <vt:lpstr>Train set Error Analysis Stock_id-wise error analysis</vt:lpstr>
      <vt:lpstr>Train set Error Analysis Stock_id-wise error analysis</vt:lpstr>
      <vt:lpstr>Test set Error Analysis Total error analysis</vt:lpstr>
      <vt:lpstr>Test set Error Analysis Stock_id-wise error analysis</vt:lpstr>
      <vt:lpstr>Test set Error Analysis Stock_id-wise error analysis</vt:lpstr>
      <vt:lpstr>Test set Error Analysis Stock_id-wise error analysis</vt:lpstr>
      <vt:lpstr>Train set Error Analysis Stock_id-wise error analysis </vt:lpstr>
      <vt:lpstr>Train set Error Analysis Stock_id-wise error analysis</vt:lpstr>
      <vt:lpstr>Test set Error Analysis Stock_id-wise error analysis</vt:lpstr>
      <vt:lpstr>Train set Error Analysis Stock_id-wise error analysis </vt:lpstr>
      <vt:lpstr>Train set Error Analysis Time_id-wise error analysis </vt:lpstr>
      <vt:lpstr>Train set Error Analysis Time_id-wise error analysis </vt:lpstr>
      <vt:lpstr>Train set Error Analysis Time_id-wise error analysis </vt:lpstr>
      <vt:lpstr>Test set Error Analysis Time_id-wise error analysis </vt:lpstr>
      <vt:lpstr>Test set Error Analysis Time_id-wise error analysis </vt:lpstr>
      <vt:lpstr>Train and test set Error Analysis Time_id-wise error analysis </vt:lpstr>
      <vt:lpstr>Train set Error Analysis Time_id-wise error analysis </vt:lpstr>
      <vt:lpstr>Train and Test set Error Analysis Shapley feature importance-based error analysis</vt:lpstr>
      <vt:lpstr>Train set Error Analysis Shapley feature importance-based error analysis</vt:lpstr>
      <vt:lpstr>Train set Error Analysis Shapley feature importance-based error analysis</vt:lpstr>
      <vt:lpstr>Train set Error Analysis Shapley Underprediction analysis</vt:lpstr>
      <vt:lpstr>Train set Error Analysis Shapley Overprediction analysis</vt:lpstr>
      <vt:lpstr>Train set Error Analysis Shapley partial dependence plots with interaction</vt:lpstr>
      <vt:lpstr>Train set Error Analysis Shapley partial dependence plots with interaction</vt:lpstr>
      <vt:lpstr>Train set Error Analysis Feature Shapley values vs. error for all instances</vt:lpstr>
      <vt:lpstr>Test set Error Analysis Feature Shapley values vs. error for all instances</vt:lpstr>
      <vt:lpstr>Test set Error Analysis  Interaction terms with most important features from Beeswarm plot  </vt:lpstr>
      <vt:lpstr>Train set Error Analysis Individual instance-wise error analysis </vt:lpstr>
      <vt:lpstr>Train set Error Analysis Individual instance-wise error analysis </vt:lpstr>
      <vt:lpstr>Train and test set Error Analysis Individual instance-wise error analysis </vt:lpstr>
      <vt:lpstr>Model Troubleshooting</vt:lpstr>
      <vt:lpstr>Improved Results Clustering results all stocks XGBoost regressor model</vt:lpstr>
      <vt:lpstr>Improved Results Non-stock_31 XGBoost regressor model</vt:lpstr>
      <vt:lpstr>Non-stock_31 XGBoost regressor model Train set Error analysis</vt:lpstr>
      <vt:lpstr>Improved Results Random Forest (RF) regressor model Results</vt:lpstr>
      <vt:lpstr>Random Forest (RF) regressor Train set Error Analysis</vt:lpstr>
      <vt:lpstr>Random Forest (RF) regressor Train set Error Analysis</vt:lpstr>
      <vt:lpstr>PowerPoint Presentation</vt:lpstr>
      <vt:lpstr>Improved Results Stock_31 Random Forest model</vt:lpstr>
      <vt:lpstr>PowerPoint Presentation</vt:lpstr>
      <vt:lpstr>Final Error plots after improvement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 Peeterson</dc:creator>
  <cp:lastModifiedBy>Jose Peeterson</cp:lastModifiedBy>
  <cp:revision>106</cp:revision>
  <dcterms:created xsi:type="dcterms:W3CDTF">2025-01-19T02:15:36Z</dcterms:created>
  <dcterms:modified xsi:type="dcterms:W3CDTF">2025-06-09T12:04:05Z</dcterms:modified>
</cp:coreProperties>
</file>